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9"/>
  </p:notesMasterIdLst>
  <p:sldIdLst>
    <p:sldId id="256" r:id="rId2"/>
    <p:sldId id="30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2" r:id="rId48"/>
  </p:sldIdLst>
  <p:sldSz cx="9144000" cy="5143500" type="screen16x9"/>
  <p:notesSz cx="6858000" cy="9144000"/>
  <p:embeddedFontLst>
    <p:embeddedFont>
      <p:font typeface="Fira Sans" panose="020B0503050000020004" pitchFamily="34" charset="0"/>
      <p:regular r:id="rId50"/>
      <p:bold r:id="rId51"/>
      <p:italic r:id="rId52"/>
      <p:boldItalic r:id="rId53"/>
    </p:embeddedFont>
    <p:embeddedFont>
      <p:font typeface="Fira Sans Medium" panose="020B0603050000020004" pitchFamily="34" charset="0"/>
      <p:regular r:id="rId54"/>
      <p:bold r:id="rId55"/>
      <p:italic r:id="rId56"/>
      <p:boldItalic r:id="rId57"/>
    </p:embeddedFont>
    <p:embeddedFont>
      <p:font typeface="Lato" panose="020F0502020204030203" pitchFamily="34" charset="0"/>
      <p:regular r:id="rId58"/>
      <p:bold r:id="rId59"/>
      <p:italic r:id="rId60"/>
      <p:boldItalic r:id="rId61"/>
    </p:embeddedFont>
    <p:embeddedFont>
      <p:font typeface="Nunito" pitchFamily="2" charset="0"/>
      <p:regular r:id="rId62"/>
      <p:bold r:id="rId63"/>
      <p:italic r:id="rId64"/>
      <p:boldItalic r:id="rId65"/>
    </p:embeddedFont>
    <p:embeddedFont>
      <p:font typeface="Nunito Light" pitchFamily="2" charset="0"/>
      <p:regular r:id="rId66"/>
      <p: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25edc44fc4d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25edc44fc4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5edc44fc4d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5edc44fc4d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5edc44fc4d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5edc44fc4d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5edc44fc4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5edc44fc4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5edc44fc4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5edc44fc4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5edc44fc4d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25edc44fc4d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5edc44fc4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5edc44fc4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5edc44fc4d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5edc44fc4d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5edc44fc4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5edc44fc4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5edc44fc4d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5edc44fc4d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5edc44fc4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5edc44fc4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65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5edc44fc4d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5edc44fc4d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5edc44fc4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5edc44fc4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5edc44fc4d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5edc44fc4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5edc44fc4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5edc44fc4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5edc44fc4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5edc44fc4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5edc44fc4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25edc44fc4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5edc44fc4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5edc44fc4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5edc44fc4d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5edc44fc4d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5edc44fc4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5edc44fc4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5edc44fc4d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5edc44fc4d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5edc44fc4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5edc44fc4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5edc44fc4d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5edc44fc4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5edc44fc4d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5edc44fc4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5edc44fc4d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5edc44fc4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5edc44fc4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5edc44fc4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5edc44fc4d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5edc44fc4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5edc44fc4d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5edc44fc4d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5edc44fc4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25edc44fc4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25edc44fc4d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25edc44fc4d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5edc44fc4d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25edc44fc4d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5edc44fc4d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25edc44fc4d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edc44fc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edc44fc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5edc44fc4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5edc44fc4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5edc44fc4d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5edc44fc4d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5edc44fc4d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5edc44fc4d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5edc44fc4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5edc44fc4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5edc44fc4d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5edc44fc4d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5edc44fc4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25edc44fc4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5edc44fc4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25edc44fc4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5edc44fc4d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5edc44fc4d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0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5edc44fc4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5edc44fc4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5edc44fc4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5edc44fc4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5edc44fc4d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5edc44fc4d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5edc44fc4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5edc44fc4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5edc44fc4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5edc44fc4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51850" y="1584675"/>
            <a:ext cx="5640300" cy="161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1850" y="3242500"/>
            <a:ext cx="56403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89"/>
        <p:cNvGrpSpPr/>
        <p:nvPr/>
      </p:nvGrpSpPr>
      <p:grpSpPr>
        <a:xfrm>
          <a:off x="0" y="0"/>
          <a:ext cx="0" cy="0"/>
          <a:chOff x="0" y="0"/>
          <a:chExt cx="0" cy="0"/>
        </a:xfrm>
      </p:grpSpPr>
      <p:sp>
        <p:nvSpPr>
          <p:cNvPr id="90" name="Google Shape;90;p11"/>
          <p:cNvSpPr txBox="1">
            <a:spLocks noGrp="1"/>
          </p:cNvSpPr>
          <p:nvPr>
            <p:ph type="title" hasCustomPrompt="1"/>
          </p:nvPr>
        </p:nvSpPr>
        <p:spPr>
          <a:xfrm>
            <a:off x="2218200" y="1792000"/>
            <a:ext cx="4707600" cy="981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 name="Google Shape;91;p11"/>
          <p:cNvSpPr txBox="1">
            <a:spLocks noGrp="1"/>
          </p:cNvSpPr>
          <p:nvPr>
            <p:ph type="subTitle" idx="1"/>
          </p:nvPr>
        </p:nvSpPr>
        <p:spPr>
          <a:xfrm>
            <a:off x="2218200" y="2774100"/>
            <a:ext cx="47076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solidFill>
                  <a:schemeClr val="accent3"/>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 name="Google Shape;95;p13"/>
          <p:cNvSpPr txBox="1">
            <a:spLocks noGrp="1"/>
          </p:cNvSpPr>
          <p:nvPr>
            <p:ph type="subTitle" idx="1"/>
          </p:nvPr>
        </p:nvSpPr>
        <p:spPr>
          <a:xfrm>
            <a:off x="720000" y="21329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rgbClr val="0D45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3419271" y="21329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720000" y="38661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9271" y="38661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3"/>
          <p:cNvSpPr txBox="1">
            <a:spLocks noGrp="1"/>
          </p:cNvSpPr>
          <p:nvPr>
            <p:ph type="subTitle" idx="5"/>
          </p:nvPr>
        </p:nvSpPr>
        <p:spPr>
          <a:xfrm>
            <a:off x="6118549" y="21329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subTitle" idx="6"/>
          </p:nvPr>
        </p:nvSpPr>
        <p:spPr>
          <a:xfrm>
            <a:off x="6118549" y="3866175"/>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7" hasCustomPrompt="1"/>
          </p:nvPr>
        </p:nvSpPr>
        <p:spPr>
          <a:xfrm>
            <a:off x="753700" y="1332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753700" y="30646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9" hasCustomPrompt="1"/>
          </p:nvPr>
        </p:nvSpPr>
        <p:spPr>
          <a:xfrm>
            <a:off x="3419271" y="1332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13" hasCustomPrompt="1"/>
          </p:nvPr>
        </p:nvSpPr>
        <p:spPr>
          <a:xfrm>
            <a:off x="3419271" y="30646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14" hasCustomPrompt="1"/>
          </p:nvPr>
        </p:nvSpPr>
        <p:spPr>
          <a:xfrm>
            <a:off x="6118549" y="1332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18549" y="30646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accent2"/>
                </a:solidFill>
                <a:latin typeface="Fira Sans"/>
                <a:ea typeface="Fira Sans"/>
                <a:cs typeface="Fira Sans"/>
                <a:sym typeface="Fira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20000" y="18773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rgbClr val="0D4568"/>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08" name="Google Shape;108;p13"/>
          <p:cNvSpPr txBox="1">
            <a:spLocks noGrp="1"/>
          </p:cNvSpPr>
          <p:nvPr>
            <p:ph type="subTitle" idx="17"/>
          </p:nvPr>
        </p:nvSpPr>
        <p:spPr>
          <a:xfrm>
            <a:off x="3419271" y="18773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09" name="Google Shape;109;p13"/>
          <p:cNvSpPr txBox="1">
            <a:spLocks noGrp="1"/>
          </p:cNvSpPr>
          <p:nvPr>
            <p:ph type="subTitle" idx="18"/>
          </p:nvPr>
        </p:nvSpPr>
        <p:spPr>
          <a:xfrm>
            <a:off x="6118549" y="18773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10" name="Google Shape;110;p13"/>
          <p:cNvSpPr txBox="1">
            <a:spLocks noGrp="1"/>
          </p:cNvSpPr>
          <p:nvPr>
            <p:ph type="subTitle" idx="19"/>
          </p:nvPr>
        </p:nvSpPr>
        <p:spPr>
          <a:xfrm>
            <a:off x="720000" y="36099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11" name="Google Shape;111;p13"/>
          <p:cNvSpPr txBox="1">
            <a:spLocks noGrp="1"/>
          </p:cNvSpPr>
          <p:nvPr>
            <p:ph type="subTitle" idx="20"/>
          </p:nvPr>
        </p:nvSpPr>
        <p:spPr>
          <a:xfrm>
            <a:off x="3419271" y="36099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112" name="Google Shape;112;p13"/>
          <p:cNvSpPr txBox="1">
            <a:spLocks noGrp="1"/>
          </p:cNvSpPr>
          <p:nvPr>
            <p:ph type="subTitle" idx="21"/>
          </p:nvPr>
        </p:nvSpPr>
        <p:spPr>
          <a:xfrm>
            <a:off x="6118549" y="36099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grpSp>
        <p:nvGrpSpPr>
          <p:cNvPr id="113" name="Google Shape;113;p13"/>
          <p:cNvGrpSpPr/>
          <p:nvPr/>
        </p:nvGrpSpPr>
        <p:grpSpPr>
          <a:xfrm>
            <a:off x="-152512" y="0"/>
            <a:ext cx="9599200" cy="5342088"/>
            <a:chOff x="-152512" y="0"/>
            <a:chExt cx="9599200" cy="5342088"/>
          </a:xfrm>
        </p:grpSpPr>
        <p:sp>
          <p:nvSpPr>
            <p:cNvPr id="114" name="Google Shape;114;p13"/>
            <p:cNvSpPr/>
            <p:nvPr/>
          </p:nvSpPr>
          <p:spPr>
            <a:xfrm>
              <a:off x="136621" y="1620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52512" y="3161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152512" y="7628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8931288"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8931288" y="43795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8527571" y="4151089"/>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527563" y="48953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8762646" y="402569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198049" y="7305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124"/>
        <p:cNvGrpSpPr/>
        <p:nvPr/>
      </p:nvGrpSpPr>
      <p:grpSpPr>
        <a:xfrm>
          <a:off x="0" y="0"/>
          <a:ext cx="0" cy="0"/>
          <a:chOff x="0" y="0"/>
          <a:chExt cx="0" cy="0"/>
        </a:xfrm>
      </p:grpSpPr>
      <p:sp>
        <p:nvSpPr>
          <p:cNvPr id="125" name="Google Shape;125;p14"/>
          <p:cNvSpPr txBox="1">
            <a:spLocks noGrp="1"/>
          </p:cNvSpPr>
          <p:nvPr>
            <p:ph type="title"/>
          </p:nvPr>
        </p:nvSpPr>
        <p:spPr>
          <a:xfrm>
            <a:off x="1226428" y="3227800"/>
            <a:ext cx="66912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6" name="Google Shape;126;p14"/>
          <p:cNvSpPr txBox="1">
            <a:spLocks noGrp="1"/>
          </p:cNvSpPr>
          <p:nvPr>
            <p:ph type="subTitle" idx="1"/>
          </p:nvPr>
        </p:nvSpPr>
        <p:spPr>
          <a:xfrm>
            <a:off x="1226388" y="1253913"/>
            <a:ext cx="66912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accent3"/>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27" name="Google Shape;127;p14"/>
          <p:cNvGrpSpPr/>
          <p:nvPr/>
        </p:nvGrpSpPr>
        <p:grpSpPr>
          <a:xfrm>
            <a:off x="202859" y="3914713"/>
            <a:ext cx="2138900" cy="1378564"/>
            <a:chOff x="-345650" y="0"/>
            <a:chExt cx="2957550" cy="1906200"/>
          </a:xfrm>
        </p:grpSpPr>
        <p:sp>
          <p:nvSpPr>
            <p:cNvPr id="128" name="Google Shape;128;p14"/>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4"/>
          <p:cNvGrpSpPr/>
          <p:nvPr/>
        </p:nvGrpSpPr>
        <p:grpSpPr>
          <a:xfrm>
            <a:off x="-405325" y="2954925"/>
            <a:ext cx="2237088" cy="2223900"/>
            <a:chOff x="-304187" y="2778200"/>
            <a:chExt cx="2237088" cy="2223900"/>
          </a:xfrm>
        </p:grpSpPr>
        <p:sp>
          <p:nvSpPr>
            <p:cNvPr id="137" name="Google Shape;137;p14"/>
            <p:cNvSpPr/>
            <p:nvPr/>
          </p:nvSpPr>
          <p:spPr>
            <a:xfrm>
              <a:off x="-304175" y="30959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263863" y="27782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263863"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304187" y="37313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1199700" y="34136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812575" y="43667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p:nvPr/>
        </p:nvSpPr>
        <p:spPr>
          <a:xfrm>
            <a:off x="1049125" y="3054875"/>
            <a:ext cx="213900" cy="2139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4"/>
          <p:cNvGrpSpPr/>
          <p:nvPr/>
        </p:nvGrpSpPr>
        <p:grpSpPr>
          <a:xfrm>
            <a:off x="3992450" y="-551175"/>
            <a:ext cx="58800" cy="58800"/>
            <a:chOff x="3262950" y="539500"/>
            <a:chExt cx="58800" cy="58800"/>
          </a:xfrm>
        </p:grpSpPr>
        <p:sp>
          <p:nvSpPr>
            <p:cNvPr id="145" name="Google Shape;145;p14"/>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4"/>
          <p:cNvGrpSpPr/>
          <p:nvPr/>
        </p:nvGrpSpPr>
        <p:grpSpPr>
          <a:xfrm>
            <a:off x="307590" y="3569453"/>
            <a:ext cx="46523" cy="46523"/>
            <a:chOff x="3262950" y="539500"/>
            <a:chExt cx="58800" cy="58800"/>
          </a:xfrm>
        </p:grpSpPr>
        <p:sp>
          <p:nvSpPr>
            <p:cNvPr id="148" name="Google Shape;148;p14"/>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4"/>
          <p:cNvGrpSpPr/>
          <p:nvPr/>
        </p:nvGrpSpPr>
        <p:grpSpPr>
          <a:xfrm>
            <a:off x="1631395" y="3547378"/>
            <a:ext cx="90699" cy="90699"/>
            <a:chOff x="3262950" y="539500"/>
            <a:chExt cx="58800" cy="58800"/>
          </a:xfrm>
        </p:grpSpPr>
        <p:sp>
          <p:nvSpPr>
            <p:cNvPr id="151" name="Google Shape;151;p14"/>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4"/>
          <p:cNvSpPr/>
          <p:nvPr/>
        </p:nvSpPr>
        <p:spPr>
          <a:xfrm>
            <a:off x="202850" y="1406075"/>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1016425" y="168300"/>
            <a:ext cx="246600" cy="2466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338300" y="650525"/>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135250" y="206035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338300" y="1285925"/>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3294000" y="-839475"/>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14"/>
          <p:cNvGrpSpPr/>
          <p:nvPr/>
        </p:nvGrpSpPr>
        <p:grpSpPr>
          <a:xfrm>
            <a:off x="452845" y="1237553"/>
            <a:ext cx="90699" cy="90699"/>
            <a:chOff x="3262950" y="539500"/>
            <a:chExt cx="58800" cy="58800"/>
          </a:xfrm>
        </p:grpSpPr>
        <p:sp>
          <p:nvSpPr>
            <p:cNvPr id="160" name="Google Shape;160;p14"/>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62"/>
        <p:cNvGrpSpPr/>
        <p:nvPr/>
      </p:nvGrpSpPr>
      <p:grpSpPr>
        <a:xfrm>
          <a:off x="0" y="0"/>
          <a:ext cx="0" cy="0"/>
          <a:chOff x="0" y="0"/>
          <a:chExt cx="0" cy="0"/>
        </a:xfrm>
      </p:grpSpPr>
      <p:sp>
        <p:nvSpPr>
          <p:cNvPr id="163" name="Google Shape;163;p15"/>
          <p:cNvSpPr txBox="1">
            <a:spLocks noGrp="1"/>
          </p:cNvSpPr>
          <p:nvPr>
            <p:ph type="title"/>
          </p:nvPr>
        </p:nvSpPr>
        <p:spPr>
          <a:xfrm>
            <a:off x="720000" y="1576225"/>
            <a:ext cx="5031900" cy="1203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15"/>
          <p:cNvSpPr txBox="1">
            <a:spLocks noGrp="1"/>
          </p:cNvSpPr>
          <p:nvPr>
            <p:ph type="subTitle" idx="1"/>
          </p:nvPr>
        </p:nvSpPr>
        <p:spPr>
          <a:xfrm>
            <a:off x="720000" y="2848750"/>
            <a:ext cx="5031900" cy="66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5"/>
          <p:cNvSpPr>
            <a:spLocks noGrp="1"/>
          </p:cNvSpPr>
          <p:nvPr>
            <p:ph type="pic" idx="2"/>
          </p:nvPr>
        </p:nvSpPr>
        <p:spPr>
          <a:xfrm>
            <a:off x="5897050" y="533875"/>
            <a:ext cx="2533800" cy="4075800"/>
          </a:xfrm>
          <a:prstGeom prst="rect">
            <a:avLst/>
          </a:prstGeom>
          <a:noFill/>
          <a:ln>
            <a:noFill/>
          </a:ln>
        </p:spPr>
      </p:sp>
      <p:grpSp>
        <p:nvGrpSpPr>
          <p:cNvPr id="166" name="Google Shape;166;p15"/>
          <p:cNvGrpSpPr/>
          <p:nvPr/>
        </p:nvGrpSpPr>
        <p:grpSpPr>
          <a:xfrm>
            <a:off x="-165550" y="3237300"/>
            <a:ext cx="9415525" cy="1906200"/>
            <a:chOff x="-165550" y="3237300"/>
            <a:chExt cx="9415525" cy="1906200"/>
          </a:xfrm>
        </p:grpSpPr>
        <p:sp>
          <p:nvSpPr>
            <p:cNvPr id="167" name="Google Shape;167;p15"/>
            <p:cNvSpPr/>
            <p:nvPr/>
          </p:nvSpPr>
          <p:spPr>
            <a:xfrm>
              <a:off x="8477158" y="37303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409700" y="4398425"/>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8516775" y="32373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8516775" y="38727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8516775" y="45081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165550" y="4078325"/>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1762475" y="4398425"/>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8630499" y="44671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14274" y="4355063"/>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1454776" y="4708645"/>
              <a:ext cx="234300" cy="2343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7"/>
        <p:cNvGrpSpPr/>
        <p:nvPr/>
      </p:nvGrpSpPr>
      <p:grpSpPr>
        <a:xfrm>
          <a:off x="0" y="0"/>
          <a:ext cx="0" cy="0"/>
          <a:chOff x="0" y="0"/>
          <a:chExt cx="0" cy="0"/>
        </a:xfrm>
      </p:grpSpPr>
      <p:sp>
        <p:nvSpPr>
          <p:cNvPr id="178" name="Google Shape;178;p16"/>
          <p:cNvSpPr txBox="1">
            <a:spLocks noGrp="1"/>
          </p:cNvSpPr>
          <p:nvPr>
            <p:ph type="title"/>
          </p:nvPr>
        </p:nvSpPr>
        <p:spPr>
          <a:xfrm>
            <a:off x="720000" y="1686850"/>
            <a:ext cx="4077900" cy="729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9" name="Google Shape;179;p16"/>
          <p:cNvSpPr txBox="1">
            <a:spLocks noGrp="1"/>
          </p:cNvSpPr>
          <p:nvPr>
            <p:ph type="subTitle" idx="1"/>
          </p:nvPr>
        </p:nvSpPr>
        <p:spPr>
          <a:xfrm>
            <a:off x="720000" y="2415850"/>
            <a:ext cx="407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0" name="Google Shape;180;p16"/>
          <p:cNvGrpSpPr/>
          <p:nvPr/>
        </p:nvGrpSpPr>
        <p:grpSpPr>
          <a:xfrm>
            <a:off x="7231725" y="2284200"/>
            <a:ext cx="2227900" cy="2859300"/>
            <a:chOff x="7187000" y="183700"/>
            <a:chExt cx="2227900" cy="2859300"/>
          </a:xfrm>
        </p:grpSpPr>
        <p:grpSp>
          <p:nvGrpSpPr>
            <p:cNvPr id="181" name="Google Shape;181;p16"/>
            <p:cNvGrpSpPr/>
            <p:nvPr/>
          </p:nvGrpSpPr>
          <p:grpSpPr>
            <a:xfrm>
              <a:off x="7187000" y="183700"/>
              <a:ext cx="2227900" cy="2859300"/>
              <a:chOff x="7187000" y="183700"/>
              <a:chExt cx="2227900" cy="2859300"/>
            </a:xfrm>
          </p:grpSpPr>
          <p:sp>
            <p:nvSpPr>
              <p:cNvPr id="182" name="Google Shape;182;p16"/>
              <p:cNvSpPr/>
              <p:nvPr/>
            </p:nvSpPr>
            <p:spPr>
              <a:xfrm>
                <a:off x="8681700" y="14545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8098750" y="1136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8098750" y="17722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8098750" y="24076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7187000" y="152155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8098750" y="1837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6"/>
            <p:cNvSpPr/>
            <p:nvPr/>
          </p:nvSpPr>
          <p:spPr>
            <a:xfrm>
              <a:off x="7578996" y="24038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8212474" y="23666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7725849" y="148923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7"/>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4" name="Google Shape;194;p17"/>
          <p:cNvGrpSpPr/>
          <p:nvPr/>
        </p:nvGrpSpPr>
        <p:grpSpPr>
          <a:xfrm>
            <a:off x="-165550" y="2039025"/>
            <a:ext cx="2661225" cy="2994800"/>
            <a:chOff x="-165550" y="2039025"/>
            <a:chExt cx="2661225" cy="2994800"/>
          </a:xfrm>
        </p:grpSpPr>
        <p:sp>
          <p:nvSpPr>
            <p:cNvPr id="195" name="Google Shape;195;p17"/>
            <p:cNvSpPr/>
            <p:nvPr/>
          </p:nvSpPr>
          <p:spPr>
            <a:xfrm>
              <a:off x="201308" y="2532070"/>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409700" y="4398425"/>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a:off x="240925" y="2039025"/>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a:off x="240925" y="2674425"/>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p:nvPr/>
          </p:nvSpPr>
          <p:spPr>
            <a:xfrm>
              <a:off x="240925" y="3309825"/>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p:nvPr/>
          </p:nvSpPr>
          <p:spPr>
            <a:xfrm>
              <a:off x="-165550" y="4078325"/>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1762475" y="4398425"/>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354649" y="32688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514274" y="4355063"/>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1454776" y="4708645"/>
              <a:ext cx="234300" cy="2343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5"/>
        <p:cNvGrpSpPr/>
        <p:nvPr/>
      </p:nvGrpSpPr>
      <p:grpSpPr>
        <a:xfrm>
          <a:off x="0" y="0"/>
          <a:ext cx="0" cy="0"/>
          <a:chOff x="0" y="0"/>
          <a:chExt cx="0" cy="0"/>
        </a:xfrm>
      </p:grpSpPr>
      <p:sp>
        <p:nvSpPr>
          <p:cNvPr id="206" name="Google Shape;2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18"/>
          <p:cNvSpPr txBox="1">
            <a:spLocks noGrp="1"/>
          </p:cNvSpPr>
          <p:nvPr>
            <p:ph type="subTitle" idx="1"/>
          </p:nvPr>
        </p:nvSpPr>
        <p:spPr>
          <a:xfrm>
            <a:off x="5010090" y="2993151"/>
            <a:ext cx="2765100" cy="11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18"/>
          <p:cNvSpPr txBox="1">
            <a:spLocks noGrp="1"/>
          </p:cNvSpPr>
          <p:nvPr>
            <p:ph type="subTitle" idx="2"/>
          </p:nvPr>
        </p:nvSpPr>
        <p:spPr>
          <a:xfrm>
            <a:off x="1368806" y="2993151"/>
            <a:ext cx="2765100" cy="11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8"/>
          <p:cNvSpPr txBox="1">
            <a:spLocks noGrp="1"/>
          </p:cNvSpPr>
          <p:nvPr>
            <p:ph type="subTitle" idx="3"/>
          </p:nvPr>
        </p:nvSpPr>
        <p:spPr>
          <a:xfrm>
            <a:off x="1368806" y="2434250"/>
            <a:ext cx="27651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10" name="Google Shape;210;p18"/>
          <p:cNvSpPr txBox="1">
            <a:spLocks noGrp="1"/>
          </p:cNvSpPr>
          <p:nvPr>
            <p:ph type="subTitle" idx="4"/>
          </p:nvPr>
        </p:nvSpPr>
        <p:spPr>
          <a:xfrm>
            <a:off x="5010090" y="2434250"/>
            <a:ext cx="27651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grpSp>
        <p:nvGrpSpPr>
          <p:cNvPr id="211" name="Google Shape;211;p18"/>
          <p:cNvGrpSpPr/>
          <p:nvPr/>
        </p:nvGrpSpPr>
        <p:grpSpPr>
          <a:xfrm>
            <a:off x="-194962" y="0"/>
            <a:ext cx="9642775" cy="4924400"/>
            <a:chOff x="-194962" y="0"/>
            <a:chExt cx="9642775" cy="4924400"/>
          </a:xfrm>
        </p:grpSpPr>
        <p:sp>
          <p:nvSpPr>
            <p:cNvPr id="212" name="Google Shape;212;p18"/>
            <p:cNvSpPr/>
            <p:nvPr/>
          </p:nvSpPr>
          <p:spPr>
            <a:xfrm>
              <a:off x="8527563" y="31241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8932413" y="335092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8816696" y="252335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8527563" y="26774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194962" y="4477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194962"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8878124" y="309183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8542449" y="40847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101013" y="8955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135675" y="81510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8027038" y="44777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23"/>
        <p:cNvGrpSpPr/>
        <p:nvPr/>
      </p:nvGrpSpPr>
      <p:grpSpPr>
        <a:xfrm>
          <a:off x="0" y="0"/>
          <a:ext cx="0" cy="0"/>
          <a:chOff x="0" y="0"/>
          <a:chExt cx="0" cy="0"/>
        </a:xfrm>
      </p:grpSpPr>
      <p:sp>
        <p:nvSpPr>
          <p:cNvPr id="224" name="Google Shape;22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5" name="Google Shape;225;p19"/>
          <p:cNvSpPr txBox="1">
            <a:spLocks noGrp="1"/>
          </p:cNvSpPr>
          <p:nvPr>
            <p:ph type="subTitle" idx="1"/>
          </p:nvPr>
        </p:nvSpPr>
        <p:spPr>
          <a:xfrm>
            <a:off x="4832043" y="174367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19"/>
          <p:cNvSpPr txBox="1">
            <a:spLocks noGrp="1"/>
          </p:cNvSpPr>
          <p:nvPr>
            <p:ph type="subTitle" idx="2"/>
          </p:nvPr>
        </p:nvSpPr>
        <p:spPr>
          <a:xfrm>
            <a:off x="1057863" y="174367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7" name="Google Shape;227;p19"/>
          <p:cNvGrpSpPr/>
          <p:nvPr/>
        </p:nvGrpSpPr>
        <p:grpSpPr>
          <a:xfrm>
            <a:off x="-194962" y="67150"/>
            <a:ext cx="9642775" cy="4946187"/>
            <a:chOff x="-194962" y="67150"/>
            <a:chExt cx="9642775" cy="4946187"/>
          </a:xfrm>
        </p:grpSpPr>
        <p:sp>
          <p:nvSpPr>
            <p:cNvPr id="228" name="Google Shape;228;p19"/>
            <p:cNvSpPr/>
            <p:nvPr/>
          </p:nvSpPr>
          <p:spPr>
            <a:xfrm>
              <a:off x="8527563" y="8151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8932413" y="10418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8816696" y="21430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8527563" y="3684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194962" y="45666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a:off x="-194962" y="41188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8878124" y="7827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9"/>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a:off x="155600" y="3735550"/>
              <a:ext cx="382200" cy="382200"/>
            </a:xfrm>
            <a:prstGeom prst="plus">
              <a:avLst>
                <a:gd name="adj" fmla="val 3085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465125" y="430125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8"/>
        <p:cNvGrpSpPr/>
        <p:nvPr/>
      </p:nvGrpSpPr>
      <p:grpSpPr>
        <a:xfrm>
          <a:off x="0" y="0"/>
          <a:ext cx="0" cy="0"/>
          <a:chOff x="0" y="0"/>
          <a:chExt cx="0" cy="0"/>
        </a:xfrm>
      </p:grpSpPr>
      <p:sp>
        <p:nvSpPr>
          <p:cNvPr id="239" name="Google Shape;23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20"/>
          <p:cNvSpPr txBox="1">
            <a:spLocks noGrp="1"/>
          </p:cNvSpPr>
          <p:nvPr>
            <p:ph type="subTitle" idx="1"/>
          </p:nvPr>
        </p:nvSpPr>
        <p:spPr>
          <a:xfrm>
            <a:off x="937625" y="3316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0"/>
          <p:cNvSpPr txBox="1">
            <a:spLocks noGrp="1"/>
          </p:cNvSpPr>
          <p:nvPr>
            <p:ph type="subTitle" idx="2"/>
          </p:nvPr>
        </p:nvSpPr>
        <p:spPr>
          <a:xfrm>
            <a:off x="3484347" y="3316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0"/>
          <p:cNvSpPr txBox="1">
            <a:spLocks noGrp="1"/>
          </p:cNvSpPr>
          <p:nvPr>
            <p:ph type="subTitle" idx="3"/>
          </p:nvPr>
        </p:nvSpPr>
        <p:spPr>
          <a:xfrm>
            <a:off x="6031075" y="3316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20"/>
          <p:cNvSpPr txBox="1">
            <a:spLocks noGrp="1"/>
          </p:cNvSpPr>
          <p:nvPr>
            <p:ph type="subTitle" idx="4"/>
          </p:nvPr>
        </p:nvSpPr>
        <p:spPr>
          <a:xfrm>
            <a:off x="937625" y="2826772"/>
            <a:ext cx="2175300" cy="48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44" name="Google Shape;244;p20"/>
          <p:cNvSpPr txBox="1">
            <a:spLocks noGrp="1"/>
          </p:cNvSpPr>
          <p:nvPr>
            <p:ph type="subTitle" idx="5"/>
          </p:nvPr>
        </p:nvSpPr>
        <p:spPr>
          <a:xfrm>
            <a:off x="3484350" y="2826772"/>
            <a:ext cx="2175300" cy="48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45" name="Google Shape;245;p20"/>
          <p:cNvSpPr txBox="1">
            <a:spLocks noGrp="1"/>
          </p:cNvSpPr>
          <p:nvPr>
            <p:ph type="subTitle" idx="6"/>
          </p:nvPr>
        </p:nvSpPr>
        <p:spPr>
          <a:xfrm>
            <a:off x="6031075" y="2826772"/>
            <a:ext cx="2175300" cy="48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46" name="Google Shape;246;p20"/>
          <p:cNvSpPr/>
          <p:nvPr/>
        </p:nvSpPr>
        <p:spPr>
          <a:xfrm>
            <a:off x="8527563" y="8151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932413" y="10418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8527571" y="116835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8527563" y="3684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206987" y="39193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197813" y="36997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8878124" y="7827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62351" y="3355700"/>
            <a:ext cx="186900" cy="186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197825" y="4412900"/>
            <a:ext cx="284700" cy="284700"/>
          </a:xfrm>
          <a:prstGeom prst="plus">
            <a:avLst>
              <a:gd name="adj" fmla="val 3085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167350" y="3882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8527571" y="145305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8786946" y="1605133"/>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8527563" y="20063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296050" y="2155775"/>
            <a:ext cx="4551900" cy="15114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solidFill>
                  <a:schemeClr val="accent3"/>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925050" y="906906"/>
            <a:ext cx="12939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296050" y="3741725"/>
            <a:ext cx="45519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1"/>
          <p:cNvSpPr txBox="1">
            <a:spLocks noGrp="1"/>
          </p:cNvSpPr>
          <p:nvPr>
            <p:ph type="subTitle" idx="1"/>
          </p:nvPr>
        </p:nvSpPr>
        <p:spPr>
          <a:xfrm>
            <a:off x="1792313" y="1842900"/>
            <a:ext cx="2368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1"/>
          <p:cNvSpPr txBox="1">
            <a:spLocks noGrp="1"/>
          </p:cNvSpPr>
          <p:nvPr>
            <p:ph type="subTitle" idx="2"/>
          </p:nvPr>
        </p:nvSpPr>
        <p:spPr>
          <a:xfrm>
            <a:off x="5846192" y="1842900"/>
            <a:ext cx="2368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1"/>
          <p:cNvSpPr txBox="1">
            <a:spLocks noGrp="1"/>
          </p:cNvSpPr>
          <p:nvPr>
            <p:ph type="subTitle" idx="3"/>
          </p:nvPr>
        </p:nvSpPr>
        <p:spPr>
          <a:xfrm>
            <a:off x="1792313" y="3485775"/>
            <a:ext cx="2368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1"/>
          <p:cNvSpPr txBox="1">
            <a:spLocks noGrp="1"/>
          </p:cNvSpPr>
          <p:nvPr>
            <p:ph type="subTitle" idx="4"/>
          </p:nvPr>
        </p:nvSpPr>
        <p:spPr>
          <a:xfrm>
            <a:off x="5846192" y="3485775"/>
            <a:ext cx="2368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1"/>
          <p:cNvSpPr txBox="1">
            <a:spLocks noGrp="1"/>
          </p:cNvSpPr>
          <p:nvPr>
            <p:ph type="subTitle" idx="5"/>
          </p:nvPr>
        </p:nvSpPr>
        <p:spPr>
          <a:xfrm>
            <a:off x="1792313" y="1489700"/>
            <a:ext cx="2368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66" name="Google Shape;266;p21"/>
          <p:cNvSpPr txBox="1">
            <a:spLocks noGrp="1"/>
          </p:cNvSpPr>
          <p:nvPr>
            <p:ph type="subTitle" idx="6"/>
          </p:nvPr>
        </p:nvSpPr>
        <p:spPr>
          <a:xfrm>
            <a:off x="1792313" y="3132675"/>
            <a:ext cx="2368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67" name="Google Shape;267;p21"/>
          <p:cNvSpPr txBox="1">
            <a:spLocks noGrp="1"/>
          </p:cNvSpPr>
          <p:nvPr>
            <p:ph type="subTitle" idx="7"/>
          </p:nvPr>
        </p:nvSpPr>
        <p:spPr>
          <a:xfrm>
            <a:off x="5846188" y="1489700"/>
            <a:ext cx="2368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68" name="Google Shape;268;p21"/>
          <p:cNvSpPr txBox="1">
            <a:spLocks noGrp="1"/>
          </p:cNvSpPr>
          <p:nvPr>
            <p:ph type="subTitle" idx="8"/>
          </p:nvPr>
        </p:nvSpPr>
        <p:spPr>
          <a:xfrm>
            <a:off x="5846188" y="3132675"/>
            <a:ext cx="23685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69" name="Google Shape;269;p21"/>
          <p:cNvSpPr/>
          <p:nvPr/>
        </p:nvSpPr>
        <p:spPr>
          <a:xfrm>
            <a:off x="8527563" y="8151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8932413" y="10418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8527571" y="1451783"/>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8527563" y="3684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194962" y="45666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194962" y="41188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8878124" y="7827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194962" y="36710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204588" y="38914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204588" y="294432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253450" y="382930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277600" y="43012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4" name="Google Shape;284;p22"/>
          <p:cNvSpPr txBox="1">
            <a:spLocks noGrp="1"/>
          </p:cNvSpPr>
          <p:nvPr>
            <p:ph type="subTitle" idx="1"/>
          </p:nvPr>
        </p:nvSpPr>
        <p:spPr>
          <a:xfrm>
            <a:off x="875750" y="2333889"/>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subTitle" idx="2"/>
          </p:nvPr>
        </p:nvSpPr>
        <p:spPr>
          <a:xfrm>
            <a:off x="3462300" y="2333889"/>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2"/>
          <p:cNvSpPr txBox="1">
            <a:spLocks noGrp="1"/>
          </p:cNvSpPr>
          <p:nvPr>
            <p:ph type="subTitle" idx="3"/>
          </p:nvPr>
        </p:nvSpPr>
        <p:spPr>
          <a:xfrm>
            <a:off x="2133963" y="4000888"/>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2"/>
          <p:cNvSpPr txBox="1">
            <a:spLocks noGrp="1"/>
          </p:cNvSpPr>
          <p:nvPr>
            <p:ph type="subTitle" idx="4"/>
          </p:nvPr>
        </p:nvSpPr>
        <p:spPr>
          <a:xfrm>
            <a:off x="6048850" y="2333889"/>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22"/>
          <p:cNvSpPr txBox="1">
            <a:spLocks noGrp="1"/>
          </p:cNvSpPr>
          <p:nvPr>
            <p:ph type="subTitle" idx="5"/>
          </p:nvPr>
        </p:nvSpPr>
        <p:spPr>
          <a:xfrm>
            <a:off x="4790637" y="4000888"/>
            <a:ext cx="2219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subTitle" idx="6"/>
          </p:nvPr>
        </p:nvSpPr>
        <p:spPr>
          <a:xfrm>
            <a:off x="880100" y="1993688"/>
            <a:ext cx="2210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90" name="Google Shape;290;p22"/>
          <p:cNvSpPr txBox="1">
            <a:spLocks noGrp="1"/>
          </p:cNvSpPr>
          <p:nvPr>
            <p:ph type="subTitle" idx="7"/>
          </p:nvPr>
        </p:nvSpPr>
        <p:spPr>
          <a:xfrm>
            <a:off x="3466800" y="1993688"/>
            <a:ext cx="22104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91" name="Google Shape;291;p22"/>
          <p:cNvSpPr txBox="1">
            <a:spLocks noGrp="1"/>
          </p:cNvSpPr>
          <p:nvPr>
            <p:ph type="subTitle" idx="8"/>
          </p:nvPr>
        </p:nvSpPr>
        <p:spPr>
          <a:xfrm>
            <a:off x="6053200" y="1993688"/>
            <a:ext cx="2210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92" name="Google Shape;292;p22"/>
          <p:cNvSpPr txBox="1">
            <a:spLocks noGrp="1"/>
          </p:cNvSpPr>
          <p:nvPr>
            <p:ph type="subTitle" idx="9"/>
          </p:nvPr>
        </p:nvSpPr>
        <p:spPr>
          <a:xfrm>
            <a:off x="2138321" y="3660663"/>
            <a:ext cx="2210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293" name="Google Shape;293;p22"/>
          <p:cNvSpPr txBox="1">
            <a:spLocks noGrp="1"/>
          </p:cNvSpPr>
          <p:nvPr>
            <p:ph type="subTitle" idx="13"/>
          </p:nvPr>
        </p:nvSpPr>
        <p:spPr>
          <a:xfrm>
            <a:off x="4794996" y="3660663"/>
            <a:ext cx="2210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grpSp>
        <p:nvGrpSpPr>
          <p:cNvPr id="294" name="Google Shape;294;p22"/>
          <p:cNvGrpSpPr/>
          <p:nvPr/>
        </p:nvGrpSpPr>
        <p:grpSpPr>
          <a:xfrm>
            <a:off x="-194962" y="0"/>
            <a:ext cx="9642775" cy="4924400"/>
            <a:chOff x="-194962" y="0"/>
            <a:chExt cx="9642775" cy="4924400"/>
          </a:xfrm>
        </p:grpSpPr>
        <p:sp>
          <p:nvSpPr>
            <p:cNvPr id="295" name="Google Shape;295;p22"/>
            <p:cNvSpPr/>
            <p:nvPr/>
          </p:nvSpPr>
          <p:spPr>
            <a:xfrm>
              <a:off x="8527563" y="31241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932413" y="335092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816696" y="252335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527563" y="26774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194962" y="4477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194962"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8878124" y="309183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8542449" y="40847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101013" y="8955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135675" y="81510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8027038" y="44777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8" name="Google Shape;308;p23"/>
          <p:cNvSpPr txBox="1">
            <a:spLocks noGrp="1"/>
          </p:cNvSpPr>
          <p:nvPr>
            <p:ph type="subTitle" idx="1"/>
          </p:nvPr>
        </p:nvSpPr>
        <p:spPr>
          <a:xfrm>
            <a:off x="824750" y="2301601"/>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23"/>
          <p:cNvSpPr txBox="1">
            <a:spLocks noGrp="1"/>
          </p:cNvSpPr>
          <p:nvPr>
            <p:ph type="subTitle" idx="2"/>
          </p:nvPr>
        </p:nvSpPr>
        <p:spPr>
          <a:xfrm>
            <a:off x="3443550" y="2301601"/>
            <a:ext cx="2256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3"/>
          <p:cNvSpPr txBox="1">
            <a:spLocks noGrp="1"/>
          </p:cNvSpPr>
          <p:nvPr>
            <p:ph type="subTitle" idx="3"/>
          </p:nvPr>
        </p:nvSpPr>
        <p:spPr>
          <a:xfrm>
            <a:off x="824750" y="3968600"/>
            <a:ext cx="2265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23"/>
          <p:cNvSpPr txBox="1">
            <a:spLocks noGrp="1"/>
          </p:cNvSpPr>
          <p:nvPr>
            <p:ph type="subTitle" idx="4"/>
          </p:nvPr>
        </p:nvSpPr>
        <p:spPr>
          <a:xfrm>
            <a:off x="3443550" y="3968600"/>
            <a:ext cx="2256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3"/>
          <p:cNvSpPr txBox="1">
            <a:spLocks noGrp="1"/>
          </p:cNvSpPr>
          <p:nvPr>
            <p:ph type="subTitle" idx="5"/>
          </p:nvPr>
        </p:nvSpPr>
        <p:spPr>
          <a:xfrm>
            <a:off x="6044350" y="2301601"/>
            <a:ext cx="2274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 name="Google Shape;313;p23"/>
          <p:cNvSpPr txBox="1">
            <a:spLocks noGrp="1"/>
          </p:cNvSpPr>
          <p:nvPr>
            <p:ph type="subTitle" idx="6"/>
          </p:nvPr>
        </p:nvSpPr>
        <p:spPr>
          <a:xfrm>
            <a:off x="6044350" y="3968600"/>
            <a:ext cx="2274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3"/>
          <p:cNvSpPr txBox="1">
            <a:spLocks noGrp="1"/>
          </p:cNvSpPr>
          <p:nvPr>
            <p:ph type="subTitle" idx="7"/>
          </p:nvPr>
        </p:nvSpPr>
        <p:spPr>
          <a:xfrm>
            <a:off x="829250" y="1961400"/>
            <a:ext cx="2256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315" name="Google Shape;315;p23"/>
          <p:cNvSpPr txBox="1">
            <a:spLocks noGrp="1"/>
          </p:cNvSpPr>
          <p:nvPr>
            <p:ph type="subTitle" idx="8"/>
          </p:nvPr>
        </p:nvSpPr>
        <p:spPr>
          <a:xfrm>
            <a:off x="3448200" y="1961400"/>
            <a:ext cx="2247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316" name="Google Shape;316;p23"/>
          <p:cNvSpPr txBox="1">
            <a:spLocks noGrp="1"/>
          </p:cNvSpPr>
          <p:nvPr>
            <p:ph type="subTitle" idx="9"/>
          </p:nvPr>
        </p:nvSpPr>
        <p:spPr>
          <a:xfrm>
            <a:off x="6048850" y="1961400"/>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317" name="Google Shape;317;p23"/>
          <p:cNvSpPr txBox="1">
            <a:spLocks noGrp="1"/>
          </p:cNvSpPr>
          <p:nvPr>
            <p:ph type="subTitle" idx="13"/>
          </p:nvPr>
        </p:nvSpPr>
        <p:spPr>
          <a:xfrm>
            <a:off x="829250" y="3628375"/>
            <a:ext cx="2256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318" name="Google Shape;318;p23"/>
          <p:cNvSpPr txBox="1">
            <a:spLocks noGrp="1"/>
          </p:cNvSpPr>
          <p:nvPr>
            <p:ph type="subTitle" idx="14"/>
          </p:nvPr>
        </p:nvSpPr>
        <p:spPr>
          <a:xfrm>
            <a:off x="3448200" y="3628375"/>
            <a:ext cx="2247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319" name="Google Shape;319;p23"/>
          <p:cNvSpPr txBox="1">
            <a:spLocks noGrp="1"/>
          </p:cNvSpPr>
          <p:nvPr>
            <p:ph type="subTitle" idx="15"/>
          </p:nvPr>
        </p:nvSpPr>
        <p:spPr>
          <a:xfrm>
            <a:off x="6048850" y="3628375"/>
            <a:ext cx="2265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grpSp>
        <p:nvGrpSpPr>
          <p:cNvPr id="320" name="Google Shape;320;p23"/>
          <p:cNvGrpSpPr/>
          <p:nvPr/>
        </p:nvGrpSpPr>
        <p:grpSpPr>
          <a:xfrm>
            <a:off x="-152512" y="0"/>
            <a:ext cx="9599200" cy="5342088"/>
            <a:chOff x="-152512" y="0"/>
            <a:chExt cx="9599200" cy="5342088"/>
          </a:xfrm>
        </p:grpSpPr>
        <p:sp>
          <p:nvSpPr>
            <p:cNvPr id="321" name="Google Shape;321;p23"/>
            <p:cNvSpPr/>
            <p:nvPr/>
          </p:nvSpPr>
          <p:spPr>
            <a:xfrm>
              <a:off x="136621" y="1620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152512" y="3161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152512" y="7628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8931288"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8931288" y="43795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8527571" y="4151089"/>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8527563" y="48953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8762646" y="402569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198049" y="7305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31"/>
        <p:cNvGrpSpPr/>
        <p:nvPr/>
      </p:nvGrpSpPr>
      <p:grpSpPr>
        <a:xfrm>
          <a:off x="0" y="0"/>
          <a:ext cx="0" cy="0"/>
          <a:chOff x="0" y="0"/>
          <a:chExt cx="0" cy="0"/>
        </a:xfrm>
      </p:grpSpPr>
      <p:sp>
        <p:nvSpPr>
          <p:cNvPr id="332" name="Google Shape;332;p24"/>
          <p:cNvSpPr txBox="1">
            <a:spLocks noGrp="1"/>
          </p:cNvSpPr>
          <p:nvPr>
            <p:ph type="title" hasCustomPrompt="1"/>
          </p:nvPr>
        </p:nvSpPr>
        <p:spPr>
          <a:xfrm>
            <a:off x="2223600" y="714557"/>
            <a:ext cx="4696800" cy="7689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3" name="Google Shape;333;p24"/>
          <p:cNvSpPr txBox="1">
            <a:spLocks noGrp="1"/>
          </p:cNvSpPr>
          <p:nvPr>
            <p:ph type="subTitle" idx="1"/>
          </p:nvPr>
        </p:nvSpPr>
        <p:spPr>
          <a:xfrm>
            <a:off x="2223600" y="1458325"/>
            <a:ext cx="4696800" cy="31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34" name="Google Shape;334;p24"/>
          <p:cNvSpPr txBox="1">
            <a:spLocks noGrp="1"/>
          </p:cNvSpPr>
          <p:nvPr>
            <p:ph type="title" idx="2" hasCustomPrompt="1"/>
          </p:nvPr>
        </p:nvSpPr>
        <p:spPr>
          <a:xfrm>
            <a:off x="2223600" y="2066812"/>
            <a:ext cx="4696800" cy="7689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5" name="Google Shape;335;p24"/>
          <p:cNvSpPr txBox="1">
            <a:spLocks noGrp="1"/>
          </p:cNvSpPr>
          <p:nvPr>
            <p:ph type="subTitle" idx="3"/>
          </p:nvPr>
        </p:nvSpPr>
        <p:spPr>
          <a:xfrm>
            <a:off x="2223600" y="2810525"/>
            <a:ext cx="4696800" cy="31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36" name="Google Shape;336;p24"/>
          <p:cNvSpPr txBox="1">
            <a:spLocks noGrp="1"/>
          </p:cNvSpPr>
          <p:nvPr>
            <p:ph type="title" idx="4" hasCustomPrompt="1"/>
          </p:nvPr>
        </p:nvSpPr>
        <p:spPr>
          <a:xfrm>
            <a:off x="2223600" y="3419068"/>
            <a:ext cx="4696800" cy="7689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7" name="Google Shape;337;p24"/>
          <p:cNvSpPr txBox="1">
            <a:spLocks noGrp="1"/>
          </p:cNvSpPr>
          <p:nvPr>
            <p:ph type="subTitle" idx="5"/>
          </p:nvPr>
        </p:nvSpPr>
        <p:spPr>
          <a:xfrm>
            <a:off x="2223600" y="4162900"/>
            <a:ext cx="4696800" cy="31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338" name="Google Shape;338;p24"/>
          <p:cNvGrpSpPr/>
          <p:nvPr/>
        </p:nvGrpSpPr>
        <p:grpSpPr>
          <a:xfrm>
            <a:off x="-194962" y="0"/>
            <a:ext cx="9642775" cy="4924400"/>
            <a:chOff x="-194962" y="0"/>
            <a:chExt cx="9642775" cy="4924400"/>
          </a:xfrm>
        </p:grpSpPr>
        <p:sp>
          <p:nvSpPr>
            <p:cNvPr id="339" name="Google Shape;339;p24"/>
            <p:cNvSpPr/>
            <p:nvPr/>
          </p:nvSpPr>
          <p:spPr>
            <a:xfrm>
              <a:off x="8527563" y="31241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8932413" y="335092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8816696" y="252335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8527563" y="26774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194962" y="4477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194962"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8878124" y="309183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8542449" y="40847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101013" y="8955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135675" y="81510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8027038" y="44777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50"/>
        <p:cNvGrpSpPr/>
        <p:nvPr/>
      </p:nvGrpSpPr>
      <p:grpSpPr>
        <a:xfrm>
          <a:off x="0" y="0"/>
          <a:ext cx="0" cy="0"/>
          <a:chOff x="0" y="0"/>
          <a:chExt cx="0" cy="0"/>
        </a:xfrm>
      </p:grpSpPr>
      <p:sp>
        <p:nvSpPr>
          <p:cNvPr id="351" name="Google Shape;351;p25"/>
          <p:cNvSpPr txBox="1">
            <a:spLocks noGrp="1"/>
          </p:cNvSpPr>
          <p:nvPr>
            <p:ph type="title" hasCustomPrompt="1"/>
          </p:nvPr>
        </p:nvSpPr>
        <p:spPr>
          <a:xfrm>
            <a:off x="1325650"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2" name="Google Shape;352;p25"/>
          <p:cNvSpPr txBox="1">
            <a:spLocks noGrp="1"/>
          </p:cNvSpPr>
          <p:nvPr>
            <p:ph type="subTitle" idx="1"/>
          </p:nvPr>
        </p:nvSpPr>
        <p:spPr>
          <a:xfrm>
            <a:off x="9385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3" name="Google Shape;353;p25"/>
          <p:cNvSpPr txBox="1">
            <a:spLocks noGrp="1"/>
          </p:cNvSpPr>
          <p:nvPr>
            <p:ph type="subTitle" idx="2"/>
          </p:nvPr>
        </p:nvSpPr>
        <p:spPr>
          <a:xfrm>
            <a:off x="9385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9pPr>
          </a:lstStyle>
          <a:p>
            <a:endParaRPr/>
          </a:p>
        </p:txBody>
      </p:sp>
      <p:sp>
        <p:nvSpPr>
          <p:cNvPr id="354" name="Google Shape;354;p25"/>
          <p:cNvSpPr txBox="1">
            <a:spLocks noGrp="1"/>
          </p:cNvSpPr>
          <p:nvPr>
            <p:ph type="title" idx="3" hasCustomPrompt="1"/>
          </p:nvPr>
        </p:nvSpPr>
        <p:spPr>
          <a:xfrm>
            <a:off x="38731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5" name="Google Shape;355;p25"/>
          <p:cNvSpPr txBox="1">
            <a:spLocks noGrp="1"/>
          </p:cNvSpPr>
          <p:nvPr>
            <p:ph type="subTitle" idx="4"/>
          </p:nvPr>
        </p:nvSpPr>
        <p:spPr>
          <a:xfrm>
            <a:off x="34854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6" name="Google Shape;356;p25"/>
          <p:cNvSpPr txBox="1">
            <a:spLocks noGrp="1"/>
          </p:cNvSpPr>
          <p:nvPr>
            <p:ph type="subTitle" idx="5"/>
          </p:nvPr>
        </p:nvSpPr>
        <p:spPr>
          <a:xfrm>
            <a:off x="34854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9pPr>
          </a:lstStyle>
          <a:p>
            <a:endParaRPr/>
          </a:p>
        </p:txBody>
      </p:sp>
      <p:sp>
        <p:nvSpPr>
          <p:cNvPr id="357" name="Google Shape;357;p25"/>
          <p:cNvSpPr txBox="1">
            <a:spLocks noGrp="1"/>
          </p:cNvSpPr>
          <p:nvPr>
            <p:ph type="title" idx="6" hasCustomPrompt="1"/>
          </p:nvPr>
        </p:nvSpPr>
        <p:spPr>
          <a:xfrm>
            <a:off x="64200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8" name="Google Shape;358;p25"/>
          <p:cNvSpPr txBox="1">
            <a:spLocks noGrp="1"/>
          </p:cNvSpPr>
          <p:nvPr>
            <p:ph type="subTitle" idx="7"/>
          </p:nvPr>
        </p:nvSpPr>
        <p:spPr>
          <a:xfrm>
            <a:off x="60323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9" name="Google Shape;359;p25"/>
          <p:cNvSpPr txBox="1">
            <a:spLocks noGrp="1"/>
          </p:cNvSpPr>
          <p:nvPr>
            <p:ph type="subTitle" idx="8"/>
          </p:nvPr>
        </p:nvSpPr>
        <p:spPr>
          <a:xfrm>
            <a:off x="60323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b="1">
                <a:solidFill>
                  <a:schemeClr val="dk1"/>
                </a:solidFill>
                <a:latin typeface="Fira Sans"/>
                <a:ea typeface="Fira Sans"/>
                <a:cs typeface="Fira Sans"/>
                <a:sym typeface="Fira Sans"/>
              </a:defRPr>
            </a:lvl9pPr>
          </a:lstStyle>
          <a:p>
            <a:endParaRPr/>
          </a:p>
        </p:txBody>
      </p:sp>
      <p:sp>
        <p:nvSpPr>
          <p:cNvPr id="360" name="Google Shape;360;p25"/>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1" name="Google Shape;361;p25"/>
          <p:cNvGrpSpPr/>
          <p:nvPr/>
        </p:nvGrpSpPr>
        <p:grpSpPr>
          <a:xfrm>
            <a:off x="-194962" y="67150"/>
            <a:ext cx="9642775" cy="4946187"/>
            <a:chOff x="-194962" y="67150"/>
            <a:chExt cx="9642775" cy="4946187"/>
          </a:xfrm>
        </p:grpSpPr>
        <p:sp>
          <p:nvSpPr>
            <p:cNvPr id="362" name="Google Shape;362;p25"/>
            <p:cNvSpPr/>
            <p:nvPr/>
          </p:nvSpPr>
          <p:spPr>
            <a:xfrm>
              <a:off x="8527563" y="8151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8932413" y="10418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8816696" y="21430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8527563" y="3684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4962" y="45666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94962" y="41188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8878124" y="7827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55600" y="3735550"/>
              <a:ext cx="382200" cy="382200"/>
            </a:xfrm>
            <a:prstGeom prst="plus">
              <a:avLst>
                <a:gd name="adj" fmla="val 3085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465125" y="430125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72"/>
        <p:cNvGrpSpPr/>
        <p:nvPr/>
      </p:nvGrpSpPr>
      <p:grpSpPr>
        <a:xfrm>
          <a:off x="0" y="0"/>
          <a:ext cx="0" cy="0"/>
          <a:chOff x="0" y="0"/>
          <a:chExt cx="0" cy="0"/>
        </a:xfrm>
      </p:grpSpPr>
      <p:sp>
        <p:nvSpPr>
          <p:cNvPr id="373" name="Google Shape;37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4" name="Google Shape;374;p26"/>
          <p:cNvGrpSpPr/>
          <p:nvPr/>
        </p:nvGrpSpPr>
        <p:grpSpPr>
          <a:xfrm>
            <a:off x="-152512" y="0"/>
            <a:ext cx="9599200" cy="5342088"/>
            <a:chOff x="-152512" y="0"/>
            <a:chExt cx="9599200" cy="5342088"/>
          </a:xfrm>
        </p:grpSpPr>
        <p:sp>
          <p:nvSpPr>
            <p:cNvPr id="375" name="Google Shape;375;p26"/>
            <p:cNvSpPr/>
            <p:nvPr/>
          </p:nvSpPr>
          <p:spPr>
            <a:xfrm>
              <a:off x="136621" y="1620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52512" y="3161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52512" y="7628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8931288"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8931288" y="43795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8527571" y="4151089"/>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8527563" y="48953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8762646" y="402569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98049" y="7305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2"/>
        </a:solidFill>
        <a:effectLst/>
      </p:bgPr>
    </p:bg>
    <p:spTree>
      <p:nvGrpSpPr>
        <p:cNvPr id="1" name="Shape 385"/>
        <p:cNvGrpSpPr/>
        <p:nvPr/>
      </p:nvGrpSpPr>
      <p:grpSpPr>
        <a:xfrm>
          <a:off x="0" y="0"/>
          <a:ext cx="0" cy="0"/>
          <a:chOff x="0" y="0"/>
          <a:chExt cx="0" cy="0"/>
        </a:xfrm>
      </p:grpSpPr>
      <p:sp>
        <p:nvSpPr>
          <p:cNvPr id="386" name="Google Shape;386;p27"/>
          <p:cNvSpPr txBox="1">
            <a:spLocks noGrp="1"/>
          </p:cNvSpPr>
          <p:nvPr>
            <p:ph type="title"/>
          </p:nvPr>
        </p:nvSpPr>
        <p:spPr>
          <a:xfrm>
            <a:off x="713225" y="2079575"/>
            <a:ext cx="4551900" cy="1511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solidFill>
                  <a:schemeClr val="accent3"/>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7" name="Google Shape;387;p27"/>
          <p:cNvSpPr txBox="1">
            <a:spLocks noGrp="1"/>
          </p:cNvSpPr>
          <p:nvPr>
            <p:ph type="title" idx="2" hasCustomPrompt="1"/>
          </p:nvPr>
        </p:nvSpPr>
        <p:spPr>
          <a:xfrm>
            <a:off x="713225" y="923050"/>
            <a:ext cx="1293900" cy="9159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88" name="Google Shape;388;p27"/>
          <p:cNvSpPr txBox="1">
            <a:spLocks noGrp="1"/>
          </p:cNvSpPr>
          <p:nvPr>
            <p:ph type="subTitle" idx="1"/>
          </p:nvPr>
        </p:nvSpPr>
        <p:spPr>
          <a:xfrm>
            <a:off x="713225" y="3741725"/>
            <a:ext cx="45519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dk2"/>
        </a:solidFill>
        <a:effectLst/>
      </p:bgPr>
    </p:bg>
    <p:spTree>
      <p:nvGrpSpPr>
        <p:cNvPr id="1" name="Shape 389"/>
        <p:cNvGrpSpPr/>
        <p:nvPr/>
      </p:nvGrpSpPr>
      <p:grpSpPr>
        <a:xfrm>
          <a:off x="0" y="0"/>
          <a:ext cx="0" cy="0"/>
          <a:chOff x="0" y="0"/>
          <a:chExt cx="0" cy="0"/>
        </a:xfrm>
      </p:grpSpPr>
      <p:grpSp>
        <p:nvGrpSpPr>
          <p:cNvPr id="390" name="Google Shape;390;p28"/>
          <p:cNvGrpSpPr/>
          <p:nvPr/>
        </p:nvGrpSpPr>
        <p:grpSpPr>
          <a:xfrm flipH="1">
            <a:off x="-345650" y="0"/>
            <a:ext cx="9795460" cy="5247656"/>
            <a:chOff x="-345650" y="0"/>
            <a:chExt cx="9795460" cy="5247656"/>
          </a:xfrm>
        </p:grpSpPr>
        <p:sp>
          <p:nvSpPr>
            <p:cNvPr id="391" name="Google Shape;391;p28"/>
            <p:cNvSpPr/>
            <p:nvPr/>
          </p:nvSpPr>
          <p:spPr>
            <a:xfrm>
              <a:off x="8351575" y="29463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2184725" y="18692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8"/>
            <p:cNvGrpSpPr/>
            <p:nvPr/>
          </p:nvGrpSpPr>
          <p:grpSpPr>
            <a:xfrm>
              <a:off x="429274" y="539502"/>
              <a:ext cx="2348886" cy="1513904"/>
              <a:chOff x="-345650" y="0"/>
              <a:chExt cx="2957550" cy="1906200"/>
            </a:xfrm>
          </p:grpSpPr>
          <p:sp>
            <p:nvSpPr>
              <p:cNvPr id="394" name="Google Shape;394;p28"/>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8"/>
            <p:cNvGrpSpPr/>
            <p:nvPr/>
          </p:nvGrpSpPr>
          <p:grpSpPr>
            <a:xfrm>
              <a:off x="-345650" y="0"/>
              <a:ext cx="2957550" cy="1906200"/>
              <a:chOff x="-345650" y="0"/>
              <a:chExt cx="2957550" cy="1906200"/>
            </a:xfrm>
          </p:grpSpPr>
          <p:sp>
            <p:nvSpPr>
              <p:cNvPr id="403" name="Google Shape;403;p28"/>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28"/>
            <p:cNvGrpSpPr/>
            <p:nvPr/>
          </p:nvGrpSpPr>
          <p:grpSpPr>
            <a:xfrm rot="10800000">
              <a:off x="6326000" y="3194250"/>
              <a:ext cx="2348886" cy="1513904"/>
              <a:chOff x="-345650" y="0"/>
              <a:chExt cx="2957550" cy="1906200"/>
            </a:xfrm>
          </p:grpSpPr>
          <p:sp>
            <p:nvSpPr>
              <p:cNvPr id="412" name="Google Shape;412;p28"/>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8"/>
            <p:cNvGrpSpPr/>
            <p:nvPr/>
          </p:nvGrpSpPr>
          <p:grpSpPr>
            <a:xfrm rot="10800000">
              <a:off x="6492260" y="3341456"/>
              <a:ext cx="2957550" cy="1906200"/>
              <a:chOff x="-345650" y="0"/>
              <a:chExt cx="2957550" cy="1906200"/>
            </a:xfrm>
          </p:grpSpPr>
          <p:sp>
            <p:nvSpPr>
              <p:cNvPr id="421" name="Google Shape;421;p28"/>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8"/>
            <p:cNvGrpSpPr/>
            <p:nvPr/>
          </p:nvGrpSpPr>
          <p:grpSpPr>
            <a:xfrm>
              <a:off x="1354850" y="603450"/>
              <a:ext cx="58800" cy="58800"/>
              <a:chOff x="3262950" y="539500"/>
              <a:chExt cx="58800" cy="58800"/>
            </a:xfrm>
          </p:grpSpPr>
          <p:sp>
            <p:nvSpPr>
              <p:cNvPr id="430" name="Google Shape;430;p28"/>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8"/>
            <p:cNvGrpSpPr/>
            <p:nvPr/>
          </p:nvGrpSpPr>
          <p:grpSpPr>
            <a:xfrm>
              <a:off x="943640" y="1241453"/>
              <a:ext cx="46523" cy="46523"/>
              <a:chOff x="3262950" y="539500"/>
              <a:chExt cx="58800" cy="58800"/>
            </a:xfrm>
          </p:grpSpPr>
          <p:sp>
            <p:nvSpPr>
              <p:cNvPr id="433" name="Google Shape;433;p28"/>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28"/>
            <p:cNvGrpSpPr/>
            <p:nvPr/>
          </p:nvGrpSpPr>
          <p:grpSpPr>
            <a:xfrm>
              <a:off x="7535650" y="4265150"/>
              <a:ext cx="58800" cy="58800"/>
              <a:chOff x="3262950" y="539500"/>
              <a:chExt cx="58800" cy="58800"/>
            </a:xfrm>
          </p:grpSpPr>
          <p:sp>
            <p:nvSpPr>
              <p:cNvPr id="436" name="Google Shape;436;p28"/>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8"/>
            <p:cNvGrpSpPr/>
            <p:nvPr/>
          </p:nvGrpSpPr>
          <p:grpSpPr>
            <a:xfrm>
              <a:off x="8260870" y="3603966"/>
              <a:ext cx="90699" cy="90699"/>
              <a:chOff x="3262950" y="539500"/>
              <a:chExt cx="58800" cy="58800"/>
            </a:xfrm>
          </p:grpSpPr>
          <p:sp>
            <p:nvSpPr>
              <p:cNvPr id="439" name="Google Shape;439;p28"/>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8"/>
            <p:cNvGrpSpPr/>
            <p:nvPr/>
          </p:nvGrpSpPr>
          <p:grpSpPr>
            <a:xfrm>
              <a:off x="186445" y="587503"/>
              <a:ext cx="90699" cy="90699"/>
              <a:chOff x="3262950" y="539500"/>
              <a:chExt cx="58800" cy="58800"/>
            </a:xfrm>
          </p:grpSpPr>
          <p:sp>
            <p:nvSpPr>
              <p:cNvPr id="442" name="Google Shape;442;p28"/>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28"/>
            <p:cNvSpPr/>
            <p:nvPr/>
          </p:nvSpPr>
          <p:spPr>
            <a:xfrm>
              <a:off x="186450" y="21569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6941375" y="36946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28"/>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accent3"/>
                </a:solidFill>
                <a:latin typeface="Nunito"/>
                <a:ea typeface="Nunito"/>
                <a:cs typeface="Nunito"/>
                <a:sym typeface="Nunito"/>
              </a:rPr>
              <a:t>CREDITS:</a:t>
            </a:r>
            <a:r>
              <a:rPr lang="en" sz="1200">
                <a:solidFill>
                  <a:schemeClr val="accent3"/>
                </a:solidFill>
                <a:latin typeface="Nunito"/>
                <a:ea typeface="Nunito"/>
                <a:cs typeface="Nunito"/>
                <a:sym typeface="Nunito"/>
              </a:rPr>
              <a:t> This presentation template was created by </a:t>
            </a:r>
            <a:r>
              <a:rPr lang="en" sz="1200" b="1" u="sng">
                <a:solidFill>
                  <a:schemeClr val="accent3"/>
                </a:solid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Nunito"/>
                <a:ea typeface="Nunito"/>
                <a:cs typeface="Nunito"/>
                <a:sym typeface="Nunito"/>
              </a:rPr>
              <a:t>, and includes icons by </a:t>
            </a:r>
            <a:r>
              <a:rPr lang="en" sz="1200" b="1" u="sng">
                <a:solidFill>
                  <a:schemeClr val="accent3"/>
                </a:solid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Nunito"/>
                <a:ea typeface="Nunito"/>
                <a:cs typeface="Nunito"/>
                <a:sym typeface="Nunito"/>
              </a:rPr>
              <a:t>, and infographics &amp; images by </a:t>
            </a:r>
            <a:r>
              <a:rPr lang="en" sz="1200" b="1" u="sng">
                <a:solidFill>
                  <a:schemeClr val="accent3"/>
                </a:solid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200" u="sng">
                <a:solidFill>
                  <a:schemeClr val="accent3"/>
                </a:solidFill>
                <a:latin typeface="Nunito"/>
                <a:ea typeface="Nunito"/>
                <a:cs typeface="Nunito"/>
                <a:sym typeface="Nunito"/>
              </a:rPr>
              <a:t> </a:t>
            </a:r>
            <a:endParaRPr sz="1200" b="1" u="sng">
              <a:solidFill>
                <a:schemeClr val="accent3"/>
              </a:solidFill>
              <a:latin typeface="Nunito"/>
              <a:ea typeface="Nunito"/>
              <a:cs typeface="Nunito"/>
              <a:sym typeface="Nunito"/>
            </a:endParaRPr>
          </a:p>
        </p:txBody>
      </p:sp>
      <p:sp>
        <p:nvSpPr>
          <p:cNvPr id="447" name="Google Shape;447;p28"/>
          <p:cNvSpPr txBox="1">
            <a:spLocks noGrp="1"/>
          </p:cNvSpPr>
          <p:nvPr>
            <p:ph type="title"/>
          </p:nvPr>
        </p:nvSpPr>
        <p:spPr>
          <a:xfrm>
            <a:off x="2347938" y="5395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0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8" name="Google Shape;448;p28"/>
          <p:cNvSpPr txBox="1">
            <a:spLocks noGrp="1"/>
          </p:cNvSpPr>
          <p:nvPr>
            <p:ph type="subTitle" idx="1"/>
          </p:nvPr>
        </p:nvSpPr>
        <p:spPr>
          <a:xfrm>
            <a:off x="2347900" y="1703425"/>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49"/>
        <p:cNvGrpSpPr/>
        <p:nvPr/>
      </p:nvGrpSpPr>
      <p:grpSpPr>
        <a:xfrm>
          <a:off x="0" y="0"/>
          <a:ext cx="0" cy="0"/>
          <a:chOff x="0" y="0"/>
          <a:chExt cx="0" cy="0"/>
        </a:xfrm>
      </p:grpSpPr>
      <p:grpSp>
        <p:nvGrpSpPr>
          <p:cNvPr id="450" name="Google Shape;450;p29"/>
          <p:cNvGrpSpPr/>
          <p:nvPr/>
        </p:nvGrpSpPr>
        <p:grpSpPr>
          <a:xfrm>
            <a:off x="-194962" y="67150"/>
            <a:ext cx="9642775" cy="4946187"/>
            <a:chOff x="-194962" y="67150"/>
            <a:chExt cx="9642775" cy="4946187"/>
          </a:xfrm>
        </p:grpSpPr>
        <p:sp>
          <p:nvSpPr>
            <p:cNvPr id="451" name="Google Shape;451;p29"/>
            <p:cNvSpPr/>
            <p:nvPr/>
          </p:nvSpPr>
          <p:spPr>
            <a:xfrm>
              <a:off x="8527563" y="8151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932413" y="1041875"/>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816696" y="214308"/>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527563" y="36840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94962" y="45666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94962" y="411885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8878124" y="7827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55600" y="3735550"/>
              <a:ext cx="382200" cy="382200"/>
            </a:xfrm>
            <a:prstGeom prst="plus">
              <a:avLst>
                <a:gd name="adj" fmla="val 3085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465125" y="4301250"/>
              <a:ext cx="130200" cy="1302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461"/>
        <p:cNvGrpSpPr/>
        <p:nvPr/>
      </p:nvGrpSpPr>
      <p:grpSpPr>
        <a:xfrm>
          <a:off x="0" y="0"/>
          <a:ext cx="0" cy="0"/>
          <a:chOff x="0" y="0"/>
          <a:chExt cx="0" cy="0"/>
        </a:xfrm>
      </p:grpSpPr>
      <p:grpSp>
        <p:nvGrpSpPr>
          <p:cNvPr id="462" name="Google Shape;462;p30"/>
          <p:cNvGrpSpPr/>
          <p:nvPr/>
        </p:nvGrpSpPr>
        <p:grpSpPr>
          <a:xfrm flipH="1">
            <a:off x="-345650" y="0"/>
            <a:ext cx="9795460" cy="5247656"/>
            <a:chOff x="-345650" y="0"/>
            <a:chExt cx="9795460" cy="5247656"/>
          </a:xfrm>
        </p:grpSpPr>
        <p:sp>
          <p:nvSpPr>
            <p:cNvPr id="463" name="Google Shape;463;p30"/>
            <p:cNvSpPr/>
            <p:nvPr/>
          </p:nvSpPr>
          <p:spPr>
            <a:xfrm>
              <a:off x="8351575" y="29463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2184725" y="18692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0"/>
            <p:cNvGrpSpPr/>
            <p:nvPr/>
          </p:nvGrpSpPr>
          <p:grpSpPr>
            <a:xfrm>
              <a:off x="429274" y="539502"/>
              <a:ext cx="2348886" cy="1513904"/>
              <a:chOff x="-345650" y="0"/>
              <a:chExt cx="2957550" cy="1906200"/>
            </a:xfrm>
          </p:grpSpPr>
          <p:sp>
            <p:nvSpPr>
              <p:cNvPr id="466" name="Google Shape;466;p30"/>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0"/>
            <p:cNvGrpSpPr/>
            <p:nvPr/>
          </p:nvGrpSpPr>
          <p:grpSpPr>
            <a:xfrm>
              <a:off x="-345650" y="0"/>
              <a:ext cx="2957550" cy="1906200"/>
              <a:chOff x="-345650" y="0"/>
              <a:chExt cx="2957550" cy="1906200"/>
            </a:xfrm>
          </p:grpSpPr>
          <p:sp>
            <p:nvSpPr>
              <p:cNvPr id="475" name="Google Shape;475;p30"/>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0"/>
            <p:cNvGrpSpPr/>
            <p:nvPr/>
          </p:nvGrpSpPr>
          <p:grpSpPr>
            <a:xfrm rot="10800000">
              <a:off x="6326000" y="3194250"/>
              <a:ext cx="2348886" cy="1513904"/>
              <a:chOff x="-345650" y="0"/>
              <a:chExt cx="2957550" cy="1906200"/>
            </a:xfrm>
          </p:grpSpPr>
          <p:sp>
            <p:nvSpPr>
              <p:cNvPr id="484" name="Google Shape;484;p30"/>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0"/>
            <p:cNvGrpSpPr/>
            <p:nvPr/>
          </p:nvGrpSpPr>
          <p:grpSpPr>
            <a:xfrm rot="10800000">
              <a:off x="6492260" y="3341456"/>
              <a:ext cx="2957550" cy="1906200"/>
              <a:chOff x="-345650" y="0"/>
              <a:chExt cx="2957550" cy="1906200"/>
            </a:xfrm>
          </p:grpSpPr>
          <p:sp>
            <p:nvSpPr>
              <p:cNvPr id="493" name="Google Shape;493;p30"/>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30"/>
            <p:cNvGrpSpPr/>
            <p:nvPr/>
          </p:nvGrpSpPr>
          <p:grpSpPr>
            <a:xfrm>
              <a:off x="1354850" y="603450"/>
              <a:ext cx="58800" cy="58800"/>
              <a:chOff x="3262950" y="539500"/>
              <a:chExt cx="58800" cy="58800"/>
            </a:xfrm>
          </p:grpSpPr>
          <p:sp>
            <p:nvSpPr>
              <p:cNvPr id="502" name="Google Shape;502;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0"/>
            <p:cNvGrpSpPr/>
            <p:nvPr/>
          </p:nvGrpSpPr>
          <p:grpSpPr>
            <a:xfrm>
              <a:off x="943640" y="1241453"/>
              <a:ext cx="46523" cy="46523"/>
              <a:chOff x="3262950" y="539500"/>
              <a:chExt cx="58800" cy="58800"/>
            </a:xfrm>
          </p:grpSpPr>
          <p:sp>
            <p:nvSpPr>
              <p:cNvPr id="505" name="Google Shape;505;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0"/>
            <p:cNvGrpSpPr/>
            <p:nvPr/>
          </p:nvGrpSpPr>
          <p:grpSpPr>
            <a:xfrm>
              <a:off x="7535650" y="4265150"/>
              <a:ext cx="58800" cy="58800"/>
              <a:chOff x="3262950" y="539500"/>
              <a:chExt cx="58800" cy="58800"/>
            </a:xfrm>
          </p:grpSpPr>
          <p:sp>
            <p:nvSpPr>
              <p:cNvPr id="508" name="Google Shape;508;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30"/>
            <p:cNvGrpSpPr/>
            <p:nvPr/>
          </p:nvGrpSpPr>
          <p:grpSpPr>
            <a:xfrm>
              <a:off x="8260870" y="3603966"/>
              <a:ext cx="90699" cy="90699"/>
              <a:chOff x="3262950" y="539500"/>
              <a:chExt cx="58800" cy="58800"/>
            </a:xfrm>
          </p:grpSpPr>
          <p:sp>
            <p:nvSpPr>
              <p:cNvPr id="511" name="Google Shape;511;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0"/>
            <p:cNvGrpSpPr/>
            <p:nvPr/>
          </p:nvGrpSpPr>
          <p:grpSpPr>
            <a:xfrm>
              <a:off x="186445" y="587503"/>
              <a:ext cx="90699" cy="90699"/>
              <a:chOff x="3262950" y="539500"/>
              <a:chExt cx="58800" cy="58800"/>
            </a:xfrm>
          </p:grpSpPr>
          <p:sp>
            <p:nvSpPr>
              <p:cNvPr id="514" name="Google Shape;514;p30"/>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30"/>
            <p:cNvSpPr/>
            <p:nvPr/>
          </p:nvSpPr>
          <p:spPr>
            <a:xfrm>
              <a:off x="186450" y="21569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941375" y="36946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8" name="Google Shape;18;p4"/>
          <p:cNvGrpSpPr/>
          <p:nvPr/>
        </p:nvGrpSpPr>
        <p:grpSpPr>
          <a:xfrm>
            <a:off x="-235462" y="0"/>
            <a:ext cx="9682150" cy="4969938"/>
            <a:chOff x="-235462" y="0"/>
            <a:chExt cx="9682150" cy="4969938"/>
          </a:xfrm>
        </p:grpSpPr>
        <p:sp>
          <p:nvSpPr>
            <p:cNvPr id="19" name="Google Shape;19;p4"/>
            <p:cNvSpPr/>
            <p:nvPr/>
          </p:nvSpPr>
          <p:spPr>
            <a:xfrm>
              <a:off x="8931288"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8931288" y="4467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8527571" y="218289"/>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8527563" y="9625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8527571" y="16820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59096" y="3936370"/>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35462" y="40765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235462" y="45232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170013" y="4295113"/>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36624" y="44775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5"/>
          <p:cNvSpPr txBox="1">
            <a:spLocks noGrp="1"/>
          </p:cNvSpPr>
          <p:nvPr>
            <p:ph type="subTitle" idx="1"/>
          </p:nvPr>
        </p:nvSpPr>
        <p:spPr>
          <a:xfrm>
            <a:off x="3637933" y="2145024"/>
            <a:ext cx="2505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2"/>
          </p:nvPr>
        </p:nvSpPr>
        <p:spPr>
          <a:xfrm>
            <a:off x="3000723" y="3753124"/>
            <a:ext cx="250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5"/>
          <p:cNvSpPr txBox="1">
            <a:spLocks noGrp="1"/>
          </p:cNvSpPr>
          <p:nvPr>
            <p:ph type="subTitle" idx="3"/>
          </p:nvPr>
        </p:nvSpPr>
        <p:spPr>
          <a:xfrm>
            <a:off x="3637924" y="1641475"/>
            <a:ext cx="25056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sp>
        <p:nvSpPr>
          <p:cNvPr id="35" name="Google Shape;35;p5"/>
          <p:cNvSpPr txBox="1">
            <a:spLocks noGrp="1"/>
          </p:cNvSpPr>
          <p:nvPr>
            <p:ph type="subTitle" idx="4"/>
          </p:nvPr>
        </p:nvSpPr>
        <p:spPr>
          <a:xfrm>
            <a:off x="3000498" y="3249575"/>
            <a:ext cx="2505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ra Sans"/>
              <a:buNone/>
              <a:defRPr sz="2100" b="1">
                <a:solidFill>
                  <a:schemeClr val="dk1"/>
                </a:solidFill>
                <a:latin typeface="Fira Sans"/>
                <a:ea typeface="Fira Sans"/>
                <a:cs typeface="Fira Sans"/>
                <a:sym typeface="Fira Sans"/>
              </a:defRPr>
            </a:lvl1pPr>
            <a:lvl2pPr lvl="1" algn="ctr" rtl="0">
              <a:lnSpc>
                <a:spcPct val="100000"/>
              </a:lnSpc>
              <a:spcBef>
                <a:spcPts val="0"/>
              </a:spcBef>
              <a:spcAft>
                <a:spcPts val="0"/>
              </a:spcAft>
              <a:buSzPts val="2400"/>
              <a:buFont typeface="Fira Sans"/>
              <a:buNone/>
              <a:defRPr sz="2400" b="1">
                <a:latin typeface="Fira Sans"/>
                <a:ea typeface="Fira Sans"/>
                <a:cs typeface="Fira Sans"/>
                <a:sym typeface="Fira Sans"/>
              </a:defRPr>
            </a:lvl2pPr>
            <a:lvl3pPr lvl="2" algn="ctr" rtl="0">
              <a:lnSpc>
                <a:spcPct val="100000"/>
              </a:lnSpc>
              <a:spcBef>
                <a:spcPts val="0"/>
              </a:spcBef>
              <a:spcAft>
                <a:spcPts val="0"/>
              </a:spcAft>
              <a:buSzPts val="2400"/>
              <a:buFont typeface="Fira Sans"/>
              <a:buNone/>
              <a:defRPr sz="2400" b="1">
                <a:latin typeface="Fira Sans"/>
                <a:ea typeface="Fira Sans"/>
                <a:cs typeface="Fira Sans"/>
                <a:sym typeface="Fira Sans"/>
              </a:defRPr>
            </a:lvl3pPr>
            <a:lvl4pPr lvl="3" algn="ctr" rtl="0">
              <a:lnSpc>
                <a:spcPct val="100000"/>
              </a:lnSpc>
              <a:spcBef>
                <a:spcPts val="0"/>
              </a:spcBef>
              <a:spcAft>
                <a:spcPts val="0"/>
              </a:spcAft>
              <a:buSzPts val="2400"/>
              <a:buFont typeface="Fira Sans"/>
              <a:buNone/>
              <a:defRPr sz="2400" b="1">
                <a:latin typeface="Fira Sans"/>
                <a:ea typeface="Fira Sans"/>
                <a:cs typeface="Fira Sans"/>
                <a:sym typeface="Fira Sans"/>
              </a:defRPr>
            </a:lvl4pPr>
            <a:lvl5pPr lvl="4" algn="ctr" rtl="0">
              <a:lnSpc>
                <a:spcPct val="100000"/>
              </a:lnSpc>
              <a:spcBef>
                <a:spcPts val="0"/>
              </a:spcBef>
              <a:spcAft>
                <a:spcPts val="0"/>
              </a:spcAft>
              <a:buSzPts val="2400"/>
              <a:buFont typeface="Fira Sans"/>
              <a:buNone/>
              <a:defRPr sz="2400" b="1">
                <a:latin typeface="Fira Sans"/>
                <a:ea typeface="Fira Sans"/>
                <a:cs typeface="Fira Sans"/>
                <a:sym typeface="Fira Sans"/>
              </a:defRPr>
            </a:lvl5pPr>
            <a:lvl6pPr lvl="5" algn="ctr" rtl="0">
              <a:lnSpc>
                <a:spcPct val="100000"/>
              </a:lnSpc>
              <a:spcBef>
                <a:spcPts val="0"/>
              </a:spcBef>
              <a:spcAft>
                <a:spcPts val="0"/>
              </a:spcAft>
              <a:buSzPts val="2400"/>
              <a:buFont typeface="Fira Sans"/>
              <a:buNone/>
              <a:defRPr sz="2400" b="1">
                <a:latin typeface="Fira Sans"/>
                <a:ea typeface="Fira Sans"/>
                <a:cs typeface="Fira Sans"/>
                <a:sym typeface="Fira Sans"/>
              </a:defRPr>
            </a:lvl6pPr>
            <a:lvl7pPr lvl="6" algn="ctr" rtl="0">
              <a:lnSpc>
                <a:spcPct val="100000"/>
              </a:lnSpc>
              <a:spcBef>
                <a:spcPts val="0"/>
              </a:spcBef>
              <a:spcAft>
                <a:spcPts val="0"/>
              </a:spcAft>
              <a:buSzPts val="2400"/>
              <a:buFont typeface="Fira Sans"/>
              <a:buNone/>
              <a:defRPr sz="2400" b="1">
                <a:latin typeface="Fira Sans"/>
                <a:ea typeface="Fira Sans"/>
                <a:cs typeface="Fira Sans"/>
                <a:sym typeface="Fira Sans"/>
              </a:defRPr>
            </a:lvl7pPr>
            <a:lvl8pPr lvl="7" algn="ctr" rtl="0">
              <a:lnSpc>
                <a:spcPct val="100000"/>
              </a:lnSpc>
              <a:spcBef>
                <a:spcPts val="0"/>
              </a:spcBef>
              <a:spcAft>
                <a:spcPts val="0"/>
              </a:spcAft>
              <a:buSzPts val="2400"/>
              <a:buFont typeface="Fira Sans"/>
              <a:buNone/>
              <a:defRPr sz="2400" b="1">
                <a:latin typeface="Fira Sans"/>
                <a:ea typeface="Fira Sans"/>
                <a:cs typeface="Fira Sans"/>
                <a:sym typeface="Fira Sans"/>
              </a:defRPr>
            </a:lvl8pPr>
            <a:lvl9pPr lvl="8" algn="ctr" rtl="0">
              <a:lnSpc>
                <a:spcPct val="100000"/>
              </a:lnSpc>
              <a:spcBef>
                <a:spcPts val="0"/>
              </a:spcBef>
              <a:spcAft>
                <a:spcPts val="0"/>
              </a:spcAft>
              <a:buSzPts val="2400"/>
              <a:buFont typeface="Fira Sans"/>
              <a:buNone/>
              <a:defRPr sz="2400" b="1">
                <a:latin typeface="Fira Sans"/>
                <a:ea typeface="Fira Sans"/>
                <a:cs typeface="Fira Sans"/>
                <a:sym typeface="Fira Sans"/>
              </a:defRPr>
            </a:lvl9pPr>
          </a:lstStyle>
          <a:p>
            <a:endParaRPr/>
          </a:p>
        </p:txBody>
      </p:sp>
      <p:grpSp>
        <p:nvGrpSpPr>
          <p:cNvPr id="36" name="Google Shape;36;p5"/>
          <p:cNvGrpSpPr/>
          <p:nvPr/>
        </p:nvGrpSpPr>
        <p:grpSpPr>
          <a:xfrm>
            <a:off x="0" y="1133250"/>
            <a:ext cx="9459625" cy="4010250"/>
            <a:chOff x="0" y="1133250"/>
            <a:chExt cx="9459625" cy="4010250"/>
          </a:xfrm>
        </p:grpSpPr>
        <p:sp>
          <p:nvSpPr>
            <p:cNvPr id="37" name="Google Shape;37;p5"/>
            <p:cNvSpPr/>
            <p:nvPr/>
          </p:nvSpPr>
          <p:spPr>
            <a:xfrm>
              <a:off x="575250" y="145335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0" y="113325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575250" y="208875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679824" y="140998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68551" y="2214170"/>
              <a:ext cx="234300" cy="2343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5"/>
            <p:cNvGrpSpPr/>
            <p:nvPr/>
          </p:nvGrpSpPr>
          <p:grpSpPr>
            <a:xfrm>
              <a:off x="7231725" y="2284200"/>
              <a:ext cx="2227900" cy="2859300"/>
              <a:chOff x="7187000" y="183700"/>
              <a:chExt cx="2227900" cy="2859300"/>
            </a:xfrm>
          </p:grpSpPr>
          <p:grpSp>
            <p:nvGrpSpPr>
              <p:cNvPr id="43" name="Google Shape;43;p5"/>
              <p:cNvGrpSpPr/>
              <p:nvPr/>
            </p:nvGrpSpPr>
            <p:grpSpPr>
              <a:xfrm>
                <a:off x="7187000" y="183700"/>
                <a:ext cx="2227900" cy="2859300"/>
                <a:chOff x="7187000" y="183700"/>
                <a:chExt cx="2227900" cy="2859300"/>
              </a:xfrm>
            </p:grpSpPr>
            <p:sp>
              <p:nvSpPr>
                <p:cNvPr id="44" name="Google Shape;44;p5"/>
                <p:cNvSpPr/>
                <p:nvPr/>
              </p:nvSpPr>
              <p:spPr>
                <a:xfrm>
                  <a:off x="8681700" y="14545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8098750" y="1136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098750" y="17722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8098750" y="24076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7187000" y="152155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8098750" y="1837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p:nvPr/>
            </p:nvSpPr>
            <p:spPr>
              <a:xfrm>
                <a:off x="7578996" y="24038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8212474" y="23666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7725849" y="148923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 name="Google Shape;55;p6"/>
          <p:cNvGrpSpPr/>
          <p:nvPr/>
        </p:nvGrpSpPr>
        <p:grpSpPr>
          <a:xfrm>
            <a:off x="-235462" y="0"/>
            <a:ext cx="9682150" cy="4969938"/>
            <a:chOff x="-235462" y="0"/>
            <a:chExt cx="9682150" cy="4969938"/>
          </a:xfrm>
        </p:grpSpPr>
        <p:sp>
          <p:nvSpPr>
            <p:cNvPr id="56" name="Google Shape;56;p6"/>
            <p:cNvSpPr/>
            <p:nvPr/>
          </p:nvSpPr>
          <p:spPr>
            <a:xfrm>
              <a:off x="8931288" y="0"/>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8931288" y="4467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8527571" y="218289"/>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8527563" y="96258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8527571" y="16820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59096" y="3936370"/>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235462" y="40765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235462" y="4523238"/>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170013" y="4295113"/>
              <a:ext cx="515400" cy="4467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36624" y="4477525"/>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8527574" y="6715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70" name="Google Shape;70;p7"/>
          <p:cNvGrpSpPr/>
          <p:nvPr/>
        </p:nvGrpSpPr>
        <p:grpSpPr>
          <a:xfrm>
            <a:off x="7231725" y="2284200"/>
            <a:ext cx="2227900" cy="2859300"/>
            <a:chOff x="7187000" y="183700"/>
            <a:chExt cx="2227900" cy="2859300"/>
          </a:xfrm>
        </p:grpSpPr>
        <p:grpSp>
          <p:nvGrpSpPr>
            <p:cNvPr id="71" name="Google Shape;71;p7"/>
            <p:cNvGrpSpPr/>
            <p:nvPr/>
          </p:nvGrpSpPr>
          <p:grpSpPr>
            <a:xfrm>
              <a:off x="7187000" y="183700"/>
              <a:ext cx="2227900" cy="2859300"/>
              <a:chOff x="7187000" y="183700"/>
              <a:chExt cx="2227900" cy="2859300"/>
            </a:xfrm>
          </p:grpSpPr>
          <p:sp>
            <p:nvSpPr>
              <p:cNvPr id="72" name="Google Shape;72;p7"/>
              <p:cNvSpPr/>
              <p:nvPr/>
            </p:nvSpPr>
            <p:spPr>
              <a:xfrm>
                <a:off x="8681700" y="14545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8098750" y="1136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8098750" y="17722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8098750" y="24076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187000" y="152155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8098750" y="1837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7"/>
            <p:cNvSpPr/>
            <p:nvPr/>
          </p:nvSpPr>
          <p:spPr>
            <a:xfrm>
              <a:off x="7578996" y="2403845"/>
              <a:ext cx="328500" cy="284700"/>
            </a:xfrm>
            <a:prstGeom prst="hexagon">
              <a:avLst>
                <a:gd name="adj" fmla="val 25000"/>
                <a:gd name="vf" fmla="val 115470"/>
              </a:avLst>
            </a:prstGeom>
            <a:solidFill>
              <a:srgbClr val="1F8AD7">
                <a:alpha val="53160"/>
              </a:srgbClr>
            </a:solidFill>
            <a:ln w="9525" cap="flat" cmpd="sng">
              <a:solidFill>
                <a:schemeClr val="accent1"/>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8212474" y="2366600"/>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7725849" y="1489238"/>
              <a:ext cx="81900" cy="81900"/>
            </a:xfrm>
            <a:prstGeom prst="ellipse">
              <a:avLst/>
            </a:prstGeom>
            <a:solidFill>
              <a:schemeClr val="accent1"/>
            </a:solidFill>
            <a:ln>
              <a:noFill/>
            </a:ln>
            <a:effectLst>
              <a:outerShdw blurRad="71438" dist="9525" dir="66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81"/>
        <p:cNvGrpSpPr/>
        <p:nvPr/>
      </p:nvGrpSpPr>
      <p:grpSpPr>
        <a:xfrm>
          <a:off x="0" y="0"/>
          <a:ext cx="0" cy="0"/>
          <a:chOff x="0" y="0"/>
          <a:chExt cx="0" cy="0"/>
        </a:xfrm>
      </p:grpSpPr>
      <p:sp>
        <p:nvSpPr>
          <p:cNvPr id="82" name="Google Shape;82;p8"/>
          <p:cNvSpPr txBox="1">
            <a:spLocks noGrp="1"/>
          </p:cNvSpPr>
          <p:nvPr>
            <p:ph type="title"/>
          </p:nvPr>
        </p:nvSpPr>
        <p:spPr>
          <a:xfrm>
            <a:off x="1768550" y="1607950"/>
            <a:ext cx="5607000" cy="1927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solidFill>
                  <a:schemeClr val="accent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7200">
                <a:solidFill>
                  <a:schemeClr val="accent3"/>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5" name="Google Shape;85;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accent3"/>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25" y="-13725"/>
            <a:ext cx="9144000" cy="5157300"/>
          </a:xfrm>
          <a:prstGeom prst="rect">
            <a:avLst/>
          </a:prstGeom>
          <a:noFill/>
          <a:ln>
            <a:noFill/>
          </a:ln>
        </p:spPr>
      </p:sp>
      <p:sp>
        <p:nvSpPr>
          <p:cNvPr id="88" name="Google Shape;8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1pPr>
            <a:lvl2pPr lvl="1"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2pPr>
            <a:lvl3pPr lvl="2"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3pPr>
            <a:lvl4pPr lvl="3"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4pPr>
            <a:lvl5pPr lvl="4"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5pPr>
            <a:lvl6pPr lvl="5"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6pPr>
            <a:lvl7pPr lvl="6"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7pPr>
            <a:lvl8pPr lvl="7"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8pPr>
            <a:lvl9pPr lvl="8" rtl="0">
              <a:spcBef>
                <a:spcPts val="0"/>
              </a:spcBef>
              <a:spcAft>
                <a:spcPts val="0"/>
              </a:spcAft>
              <a:buClr>
                <a:schemeClr val="dk1"/>
              </a:buClr>
              <a:buSzPts val="3500"/>
              <a:buFont typeface="Fira Sans Medium"/>
              <a:buNone/>
              <a:defRPr sz="3500">
                <a:solidFill>
                  <a:schemeClr val="dk1"/>
                </a:solidFill>
                <a:latin typeface="Fira Sans Medium"/>
                <a:ea typeface="Fira Sans Medium"/>
                <a:cs typeface="Fira Sans Medium"/>
                <a:sym typeface="Fira Sans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16/j.chemolab.2021.104439"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1"/>
          <p:cNvSpPr txBox="1">
            <a:spLocks noGrp="1"/>
          </p:cNvSpPr>
          <p:nvPr>
            <p:ph type="ctrTitle"/>
          </p:nvPr>
        </p:nvSpPr>
        <p:spPr>
          <a:xfrm>
            <a:off x="110575" y="1774700"/>
            <a:ext cx="8883000" cy="173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u="sng">
                <a:solidFill>
                  <a:schemeClr val="accent3"/>
                </a:solidFill>
              </a:rPr>
              <a:t>Methods in Functional Data Analysis</a:t>
            </a:r>
            <a:r>
              <a:rPr lang="en" sz="3100">
                <a:solidFill>
                  <a:schemeClr val="accent3"/>
                </a:solidFill>
              </a:rPr>
              <a:t>: </a:t>
            </a:r>
            <a:endParaRPr sz="3100">
              <a:solidFill>
                <a:schemeClr val="accent3"/>
              </a:solidFill>
            </a:endParaRPr>
          </a:p>
          <a:p>
            <a:pPr marL="0" lvl="0" indent="0" algn="ctr" rtl="0">
              <a:spcBef>
                <a:spcPts val="0"/>
              </a:spcBef>
              <a:spcAft>
                <a:spcPts val="0"/>
              </a:spcAft>
              <a:buNone/>
            </a:pPr>
            <a:r>
              <a:rPr lang="en" sz="2600">
                <a:solidFill>
                  <a:schemeClr val="accent3"/>
                </a:solidFill>
              </a:rPr>
              <a:t>Modeling Response Curves as Functions of </a:t>
            </a:r>
            <a:endParaRPr sz="2600">
              <a:solidFill>
                <a:schemeClr val="accent3"/>
              </a:solidFill>
            </a:endParaRPr>
          </a:p>
          <a:p>
            <a:pPr marL="0" lvl="0" indent="0" algn="ctr" rtl="0">
              <a:spcBef>
                <a:spcPts val="0"/>
              </a:spcBef>
              <a:spcAft>
                <a:spcPts val="0"/>
              </a:spcAft>
              <a:buNone/>
            </a:pPr>
            <a:r>
              <a:rPr lang="en" sz="2600">
                <a:solidFill>
                  <a:schemeClr val="accent3"/>
                </a:solidFill>
              </a:rPr>
              <a:t>Experimental Factors in Designed Experiments</a:t>
            </a:r>
            <a:endParaRPr sz="500">
              <a:solidFill>
                <a:schemeClr val="accent2"/>
              </a:solidFill>
            </a:endParaRPr>
          </a:p>
        </p:txBody>
      </p:sp>
      <p:sp>
        <p:nvSpPr>
          <p:cNvPr id="523" name="Google Shape;523;p31"/>
          <p:cNvSpPr txBox="1">
            <a:spLocks noGrp="1"/>
          </p:cNvSpPr>
          <p:nvPr>
            <p:ph type="subTitle" idx="1"/>
          </p:nvPr>
        </p:nvSpPr>
        <p:spPr>
          <a:xfrm>
            <a:off x="1731925" y="3681100"/>
            <a:ext cx="56403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Jack DeGroot</a:t>
            </a:r>
            <a:endParaRPr sz="1800"/>
          </a:p>
        </p:txBody>
      </p:sp>
      <p:grpSp>
        <p:nvGrpSpPr>
          <p:cNvPr id="524" name="Google Shape;524;p31"/>
          <p:cNvGrpSpPr/>
          <p:nvPr/>
        </p:nvGrpSpPr>
        <p:grpSpPr>
          <a:xfrm>
            <a:off x="179753" y="3582259"/>
            <a:ext cx="1360499" cy="1360499"/>
            <a:chOff x="179753" y="3582259"/>
            <a:chExt cx="1360499" cy="1360499"/>
          </a:xfrm>
        </p:grpSpPr>
        <p:grpSp>
          <p:nvGrpSpPr>
            <p:cNvPr id="525" name="Google Shape;525;p31"/>
            <p:cNvGrpSpPr/>
            <p:nvPr/>
          </p:nvGrpSpPr>
          <p:grpSpPr>
            <a:xfrm>
              <a:off x="179753" y="3582259"/>
              <a:ext cx="1360499" cy="1360499"/>
              <a:chOff x="109300" y="3376850"/>
              <a:chExt cx="1701900" cy="1701900"/>
            </a:xfrm>
          </p:grpSpPr>
          <p:sp>
            <p:nvSpPr>
              <p:cNvPr id="526" name="Google Shape;526;p31"/>
              <p:cNvSpPr/>
              <p:nvPr/>
            </p:nvSpPr>
            <p:spPr>
              <a:xfrm>
                <a:off x="439750" y="3486575"/>
                <a:ext cx="204300" cy="1327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713225" y="3926325"/>
                <a:ext cx="204300" cy="887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986700" y="4337925"/>
                <a:ext cx="204300" cy="475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31"/>
              <p:cNvCxnSpPr/>
              <p:nvPr/>
            </p:nvCxnSpPr>
            <p:spPr>
              <a:xfrm>
                <a:off x="109300" y="4949850"/>
                <a:ext cx="1701900" cy="0"/>
              </a:xfrm>
              <a:prstGeom prst="straightConnector1">
                <a:avLst/>
              </a:prstGeom>
              <a:noFill/>
              <a:ln w="9525" cap="flat" cmpd="sng">
                <a:solidFill>
                  <a:schemeClr val="lt2"/>
                </a:solidFill>
                <a:prstDash val="solid"/>
                <a:round/>
                <a:headEnd type="none" w="med" len="med"/>
                <a:tailEnd type="none" w="med" len="med"/>
              </a:ln>
            </p:spPr>
          </p:cxnSp>
          <p:cxnSp>
            <p:nvCxnSpPr>
              <p:cNvPr id="530" name="Google Shape;530;p31"/>
              <p:cNvCxnSpPr/>
              <p:nvPr/>
            </p:nvCxnSpPr>
            <p:spPr>
              <a:xfrm rot="5400000">
                <a:off x="-565875" y="4227800"/>
                <a:ext cx="1701900" cy="0"/>
              </a:xfrm>
              <a:prstGeom prst="straightConnector1">
                <a:avLst/>
              </a:prstGeom>
              <a:noFill/>
              <a:ln w="9525" cap="flat" cmpd="sng">
                <a:solidFill>
                  <a:schemeClr val="lt2"/>
                </a:solidFill>
                <a:prstDash val="solid"/>
                <a:round/>
                <a:headEnd type="none" w="med" len="med"/>
                <a:tailEnd type="none" w="med" len="med"/>
              </a:ln>
            </p:spPr>
          </p:cxnSp>
        </p:grpSp>
        <p:grpSp>
          <p:nvGrpSpPr>
            <p:cNvPr id="531" name="Google Shape;531;p31"/>
            <p:cNvGrpSpPr/>
            <p:nvPr/>
          </p:nvGrpSpPr>
          <p:grpSpPr>
            <a:xfrm>
              <a:off x="446225" y="3672350"/>
              <a:ext cx="160049" cy="1058587"/>
              <a:chOff x="446225" y="3672350"/>
              <a:chExt cx="160049" cy="1058587"/>
            </a:xfrm>
          </p:grpSpPr>
          <p:cxnSp>
            <p:nvCxnSpPr>
              <p:cNvPr id="532" name="Google Shape;532;p31"/>
              <p:cNvCxnSpPr/>
              <p:nvPr/>
            </p:nvCxnSpPr>
            <p:spPr>
              <a:xfrm flipH="1">
                <a:off x="446400" y="3672350"/>
                <a:ext cx="124200" cy="72600"/>
              </a:xfrm>
              <a:prstGeom prst="straightConnector1">
                <a:avLst/>
              </a:prstGeom>
              <a:noFill/>
              <a:ln w="9525" cap="flat" cmpd="sng">
                <a:solidFill>
                  <a:schemeClr val="lt2"/>
                </a:solidFill>
                <a:prstDash val="solid"/>
                <a:round/>
                <a:headEnd type="none" w="med" len="med"/>
                <a:tailEnd type="none" w="med" len="med"/>
              </a:ln>
            </p:spPr>
          </p:cxnSp>
          <p:cxnSp>
            <p:nvCxnSpPr>
              <p:cNvPr id="533" name="Google Shape;533;p31"/>
              <p:cNvCxnSpPr/>
              <p:nvPr/>
            </p:nvCxnSpPr>
            <p:spPr>
              <a:xfrm flipH="1">
                <a:off x="446225" y="37225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34" name="Google Shape;534;p31"/>
              <p:cNvCxnSpPr/>
              <p:nvPr/>
            </p:nvCxnSpPr>
            <p:spPr>
              <a:xfrm flipH="1">
                <a:off x="446225" y="38091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35" name="Google Shape;535;p31"/>
              <p:cNvCxnSpPr/>
              <p:nvPr/>
            </p:nvCxnSpPr>
            <p:spPr>
              <a:xfrm flipH="1">
                <a:off x="446225" y="38957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36" name="Google Shape;536;p31"/>
              <p:cNvCxnSpPr/>
              <p:nvPr/>
            </p:nvCxnSpPr>
            <p:spPr>
              <a:xfrm flipH="1">
                <a:off x="446225" y="39823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37" name="Google Shape;537;p31"/>
              <p:cNvCxnSpPr/>
              <p:nvPr/>
            </p:nvCxnSpPr>
            <p:spPr>
              <a:xfrm flipH="1">
                <a:off x="446225" y="40689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38" name="Google Shape;538;p31"/>
              <p:cNvCxnSpPr/>
              <p:nvPr/>
            </p:nvCxnSpPr>
            <p:spPr>
              <a:xfrm flipH="1">
                <a:off x="446225" y="41555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39" name="Google Shape;539;p31"/>
              <p:cNvCxnSpPr/>
              <p:nvPr/>
            </p:nvCxnSpPr>
            <p:spPr>
              <a:xfrm flipH="1">
                <a:off x="446225" y="42421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0" name="Google Shape;540;p31"/>
              <p:cNvCxnSpPr/>
              <p:nvPr/>
            </p:nvCxnSpPr>
            <p:spPr>
              <a:xfrm flipH="1">
                <a:off x="446225" y="43287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1" name="Google Shape;541;p31"/>
              <p:cNvCxnSpPr/>
              <p:nvPr/>
            </p:nvCxnSpPr>
            <p:spPr>
              <a:xfrm flipH="1">
                <a:off x="446225" y="44153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2" name="Google Shape;542;p31"/>
              <p:cNvCxnSpPr/>
              <p:nvPr/>
            </p:nvCxnSpPr>
            <p:spPr>
              <a:xfrm flipH="1">
                <a:off x="446225" y="45019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3" name="Google Shape;543;p31"/>
              <p:cNvCxnSpPr/>
              <p:nvPr/>
            </p:nvCxnSpPr>
            <p:spPr>
              <a:xfrm flipH="1">
                <a:off x="446225" y="4588596"/>
                <a:ext cx="159900" cy="114900"/>
              </a:xfrm>
              <a:prstGeom prst="straightConnector1">
                <a:avLst/>
              </a:prstGeom>
              <a:noFill/>
              <a:ln w="9525" cap="flat" cmpd="sng">
                <a:solidFill>
                  <a:schemeClr val="lt2"/>
                </a:solidFill>
                <a:prstDash val="solid"/>
                <a:round/>
                <a:headEnd type="none" w="med" len="med"/>
                <a:tailEnd type="none" w="med" len="med"/>
              </a:ln>
            </p:spPr>
          </p:cxnSp>
          <p:cxnSp>
            <p:nvCxnSpPr>
              <p:cNvPr id="544" name="Google Shape;544;p31"/>
              <p:cNvCxnSpPr>
                <a:endCxn id="526" idx="2"/>
              </p:cNvCxnSpPr>
              <p:nvPr/>
            </p:nvCxnSpPr>
            <p:spPr>
              <a:xfrm flipH="1">
                <a:off x="525574" y="4675137"/>
                <a:ext cx="80700" cy="55800"/>
              </a:xfrm>
              <a:prstGeom prst="straightConnector1">
                <a:avLst/>
              </a:prstGeom>
              <a:noFill/>
              <a:ln w="9525" cap="flat" cmpd="sng">
                <a:solidFill>
                  <a:schemeClr val="lt2"/>
                </a:solidFill>
                <a:prstDash val="solid"/>
                <a:round/>
                <a:headEnd type="none" w="med" len="med"/>
                <a:tailEnd type="none" w="med" len="med"/>
              </a:ln>
            </p:spPr>
          </p:cxnSp>
        </p:grpSp>
      </p:grpSp>
      <p:grpSp>
        <p:nvGrpSpPr>
          <p:cNvPr id="545" name="Google Shape;545;p31"/>
          <p:cNvGrpSpPr/>
          <p:nvPr/>
        </p:nvGrpSpPr>
        <p:grpSpPr>
          <a:xfrm>
            <a:off x="8290225" y="219100"/>
            <a:ext cx="640800" cy="640800"/>
            <a:chOff x="7943875" y="352500"/>
            <a:chExt cx="640800" cy="640800"/>
          </a:xfrm>
        </p:grpSpPr>
        <p:sp>
          <p:nvSpPr>
            <p:cNvPr id="546" name="Google Shape;546;p31"/>
            <p:cNvSpPr/>
            <p:nvPr/>
          </p:nvSpPr>
          <p:spPr>
            <a:xfrm>
              <a:off x="7943875" y="352500"/>
              <a:ext cx="640800" cy="640800"/>
            </a:xfrm>
            <a:prstGeom prst="pie">
              <a:avLst>
                <a:gd name="adj1" fmla="val 0"/>
                <a:gd name="adj2" fmla="val 1620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1"/>
            <p:cNvGrpSpPr/>
            <p:nvPr/>
          </p:nvGrpSpPr>
          <p:grpSpPr>
            <a:xfrm>
              <a:off x="8108875" y="352500"/>
              <a:ext cx="475800" cy="475800"/>
              <a:chOff x="8108875" y="352500"/>
              <a:chExt cx="475800" cy="475800"/>
            </a:xfrm>
          </p:grpSpPr>
          <p:sp>
            <p:nvSpPr>
              <p:cNvPr id="548" name="Google Shape;548;p31"/>
              <p:cNvSpPr/>
              <p:nvPr/>
            </p:nvSpPr>
            <p:spPr>
              <a:xfrm>
                <a:off x="8108875" y="352500"/>
                <a:ext cx="475800" cy="475800"/>
              </a:xfrm>
              <a:prstGeom prst="pie">
                <a:avLst>
                  <a:gd name="adj1" fmla="val 16945448"/>
                  <a:gd name="adj2" fmla="val 21067433"/>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8363121" y="397075"/>
                <a:ext cx="214254" cy="172875"/>
                <a:chOff x="440014" y="3789132"/>
                <a:chExt cx="144855" cy="172875"/>
              </a:xfrm>
            </p:grpSpPr>
            <p:cxnSp>
              <p:nvCxnSpPr>
                <p:cNvPr id="550" name="Google Shape;550;p31"/>
                <p:cNvCxnSpPr/>
                <p:nvPr/>
              </p:nvCxnSpPr>
              <p:spPr>
                <a:xfrm flipH="1">
                  <a:off x="449979" y="3789132"/>
                  <a:ext cx="72300" cy="41400"/>
                </a:xfrm>
                <a:prstGeom prst="straightConnector1">
                  <a:avLst/>
                </a:prstGeom>
                <a:noFill/>
                <a:ln w="9525" cap="flat" cmpd="sng">
                  <a:solidFill>
                    <a:schemeClr val="lt2"/>
                  </a:solidFill>
                  <a:prstDash val="solid"/>
                  <a:round/>
                  <a:headEnd type="none" w="med" len="med"/>
                  <a:tailEnd type="none" w="med" len="med"/>
                </a:ln>
              </p:spPr>
            </p:cxnSp>
            <p:cxnSp>
              <p:nvCxnSpPr>
                <p:cNvPr id="551" name="Google Shape;551;p31"/>
                <p:cNvCxnSpPr/>
                <p:nvPr/>
              </p:nvCxnSpPr>
              <p:spPr>
                <a:xfrm flipH="1">
                  <a:off x="440014" y="3850032"/>
                  <a:ext cx="121800" cy="82800"/>
                </a:xfrm>
                <a:prstGeom prst="straightConnector1">
                  <a:avLst/>
                </a:prstGeom>
                <a:noFill/>
                <a:ln w="9525" cap="flat" cmpd="sng">
                  <a:solidFill>
                    <a:schemeClr val="lt2"/>
                  </a:solidFill>
                  <a:prstDash val="solid"/>
                  <a:round/>
                  <a:headEnd type="none" w="med" len="med"/>
                  <a:tailEnd type="none" w="med" len="med"/>
                </a:ln>
              </p:spPr>
            </p:cxnSp>
            <p:cxnSp>
              <p:nvCxnSpPr>
                <p:cNvPr id="552" name="Google Shape;552;p31"/>
                <p:cNvCxnSpPr/>
                <p:nvPr/>
              </p:nvCxnSpPr>
              <p:spPr>
                <a:xfrm flipH="1">
                  <a:off x="522168" y="3915807"/>
                  <a:ext cx="62700" cy="46200"/>
                </a:xfrm>
                <a:prstGeom prst="straightConnector1">
                  <a:avLst/>
                </a:prstGeom>
                <a:noFill/>
                <a:ln w="9525" cap="flat" cmpd="sng">
                  <a:solidFill>
                    <a:schemeClr val="lt2"/>
                  </a:solidFill>
                  <a:prstDash val="solid"/>
                  <a:round/>
                  <a:headEnd type="none" w="med" len="med"/>
                  <a:tailEnd type="none" w="med" len="med"/>
                </a:ln>
              </p:spPr>
            </p:cxnSp>
          </p:grpSp>
        </p:grpSp>
      </p:grpSp>
      <p:grpSp>
        <p:nvGrpSpPr>
          <p:cNvPr id="553" name="Google Shape;553;p31"/>
          <p:cNvGrpSpPr/>
          <p:nvPr/>
        </p:nvGrpSpPr>
        <p:grpSpPr>
          <a:xfrm>
            <a:off x="-345650" y="0"/>
            <a:ext cx="9795460" cy="5247656"/>
            <a:chOff x="-345650" y="0"/>
            <a:chExt cx="9795460" cy="5247656"/>
          </a:xfrm>
        </p:grpSpPr>
        <p:sp>
          <p:nvSpPr>
            <p:cNvPr id="554" name="Google Shape;554;p31"/>
            <p:cNvSpPr/>
            <p:nvPr/>
          </p:nvSpPr>
          <p:spPr>
            <a:xfrm>
              <a:off x="8351575" y="29463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2184725" y="18692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31"/>
            <p:cNvGrpSpPr/>
            <p:nvPr/>
          </p:nvGrpSpPr>
          <p:grpSpPr>
            <a:xfrm>
              <a:off x="429274" y="539502"/>
              <a:ext cx="2348886" cy="1513904"/>
              <a:chOff x="-345650" y="0"/>
              <a:chExt cx="2957550" cy="1906200"/>
            </a:xfrm>
          </p:grpSpPr>
          <p:sp>
            <p:nvSpPr>
              <p:cNvPr id="557" name="Google Shape;557;p31"/>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31"/>
            <p:cNvGrpSpPr/>
            <p:nvPr/>
          </p:nvGrpSpPr>
          <p:grpSpPr>
            <a:xfrm>
              <a:off x="-345650" y="0"/>
              <a:ext cx="2957550" cy="1906200"/>
              <a:chOff x="-345650" y="0"/>
              <a:chExt cx="2957550" cy="1906200"/>
            </a:xfrm>
          </p:grpSpPr>
          <p:sp>
            <p:nvSpPr>
              <p:cNvPr id="566" name="Google Shape;566;p31"/>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31"/>
            <p:cNvGrpSpPr/>
            <p:nvPr/>
          </p:nvGrpSpPr>
          <p:grpSpPr>
            <a:xfrm rot="10800000">
              <a:off x="6326000" y="3194250"/>
              <a:ext cx="2348886" cy="1513904"/>
              <a:chOff x="-345650" y="0"/>
              <a:chExt cx="2957550" cy="1906200"/>
            </a:xfrm>
          </p:grpSpPr>
          <p:sp>
            <p:nvSpPr>
              <p:cNvPr id="575" name="Google Shape;575;p31"/>
              <p:cNvSpPr/>
              <p:nvPr/>
            </p:nvSpPr>
            <p:spPr>
              <a:xfrm>
                <a:off x="-345650"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27767" y="3204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807125"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07125" y="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227767" y="955809"/>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345650" y="635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345650" y="12708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1878700" y="320400"/>
                <a:ext cx="733200" cy="635400"/>
              </a:xfrm>
              <a:prstGeom prst="hexagon">
                <a:avLst>
                  <a:gd name="adj" fmla="val 25000"/>
                  <a:gd name="vf" fmla="val 11547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1"/>
            <p:cNvGrpSpPr/>
            <p:nvPr/>
          </p:nvGrpSpPr>
          <p:grpSpPr>
            <a:xfrm rot="10800000">
              <a:off x="6492260" y="3341456"/>
              <a:ext cx="2957550" cy="1906200"/>
              <a:chOff x="-345650" y="0"/>
              <a:chExt cx="2957550" cy="1906200"/>
            </a:xfrm>
          </p:grpSpPr>
          <p:sp>
            <p:nvSpPr>
              <p:cNvPr id="584" name="Google Shape;584;p31"/>
              <p:cNvSpPr/>
              <p:nvPr/>
            </p:nvSpPr>
            <p:spPr>
              <a:xfrm>
                <a:off x="-345650"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227767" y="3204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807125"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807125" y="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227767" y="955809"/>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345650" y="635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345650" y="12708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1878700" y="320400"/>
                <a:ext cx="733200" cy="635400"/>
              </a:xfrm>
              <a:prstGeom prst="hexagon">
                <a:avLst>
                  <a:gd name="adj" fmla="val 25000"/>
                  <a:gd name="vf" fmla="val 115470"/>
                </a:avLst>
              </a:prstGeom>
              <a:noFill/>
              <a:ln w="9525" cap="flat" cmpd="sng">
                <a:solidFill>
                  <a:srgbClr val="35FFFB"/>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1"/>
            <p:cNvGrpSpPr/>
            <p:nvPr/>
          </p:nvGrpSpPr>
          <p:grpSpPr>
            <a:xfrm>
              <a:off x="1354850" y="603450"/>
              <a:ext cx="58800" cy="58800"/>
              <a:chOff x="3262950" y="539500"/>
              <a:chExt cx="58800" cy="58800"/>
            </a:xfrm>
          </p:grpSpPr>
          <p:sp>
            <p:nvSpPr>
              <p:cNvPr id="593" name="Google Shape;593;p31"/>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31"/>
            <p:cNvGrpSpPr/>
            <p:nvPr/>
          </p:nvGrpSpPr>
          <p:grpSpPr>
            <a:xfrm>
              <a:off x="943640" y="1241453"/>
              <a:ext cx="46523" cy="46523"/>
              <a:chOff x="3262950" y="539500"/>
              <a:chExt cx="58800" cy="58800"/>
            </a:xfrm>
          </p:grpSpPr>
          <p:sp>
            <p:nvSpPr>
              <p:cNvPr id="596" name="Google Shape;596;p31"/>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1"/>
            <p:cNvGrpSpPr/>
            <p:nvPr/>
          </p:nvGrpSpPr>
          <p:grpSpPr>
            <a:xfrm>
              <a:off x="7535650" y="4265150"/>
              <a:ext cx="58800" cy="58800"/>
              <a:chOff x="3262950" y="539500"/>
              <a:chExt cx="58800" cy="58800"/>
            </a:xfrm>
          </p:grpSpPr>
          <p:sp>
            <p:nvSpPr>
              <p:cNvPr id="599" name="Google Shape;599;p31"/>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1"/>
            <p:cNvGrpSpPr/>
            <p:nvPr/>
          </p:nvGrpSpPr>
          <p:grpSpPr>
            <a:xfrm>
              <a:off x="8260870" y="3603966"/>
              <a:ext cx="90699" cy="90699"/>
              <a:chOff x="3262950" y="539500"/>
              <a:chExt cx="58800" cy="58800"/>
            </a:xfrm>
          </p:grpSpPr>
          <p:sp>
            <p:nvSpPr>
              <p:cNvPr id="602" name="Google Shape;602;p31"/>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31"/>
            <p:cNvGrpSpPr/>
            <p:nvPr/>
          </p:nvGrpSpPr>
          <p:grpSpPr>
            <a:xfrm>
              <a:off x="186445" y="587503"/>
              <a:ext cx="90699" cy="90699"/>
              <a:chOff x="3262950" y="539500"/>
              <a:chExt cx="58800" cy="58800"/>
            </a:xfrm>
          </p:grpSpPr>
          <p:sp>
            <p:nvSpPr>
              <p:cNvPr id="605" name="Google Shape;605;p31"/>
              <p:cNvSpPr/>
              <p:nvPr/>
            </p:nvSpPr>
            <p:spPr>
              <a:xfrm>
                <a:off x="3262950" y="539500"/>
                <a:ext cx="58800" cy="58800"/>
              </a:xfrm>
              <a:prstGeom prst="ellipse">
                <a:avLst/>
              </a:prstGeom>
              <a:solidFill>
                <a:srgbClr val="35FFFB">
                  <a:alpha val="58230"/>
                </a:srgbClr>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3272250" y="548800"/>
                <a:ext cx="40200" cy="40200"/>
              </a:xfrm>
              <a:prstGeom prst="ellipse">
                <a:avLst/>
              </a:prstGeom>
              <a:solidFill>
                <a:schemeClr val="accent2"/>
              </a:solidFill>
              <a:ln>
                <a:noFill/>
              </a:ln>
              <a:effectLst>
                <a:outerShdw blurRad="71438" dist="9525" dir="6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31"/>
            <p:cNvSpPr/>
            <p:nvPr/>
          </p:nvSpPr>
          <p:spPr>
            <a:xfrm>
              <a:off x="186450" y="2156950"/>
              <a:ext cx="395100" cy="395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6941375" y="3694675"/>
              <a:ext cx="290100" cy="290100"/>
            </a:xfrm>
            <a:prstGeom prst="ellipse">
              <a:avLst/>
            </a:prstGeom>
            <a:solidFill>
              <a:srgbClr val="DEE9F1">
                <a:alpha val="10130"/>
              </a:srgbClr>
            </a:solidFill>
            <a:ln>
              <a:noFill/>
            </a:ln>
            <a:effectLst>
              <a:outerShdw blurRad="57150" dist="85725" dir="4800000" algn="bl" rotWithShape="0">
                <a:schemeClr val="lt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31"/>
          <p:cNvSpPr txBox="1">
            <a:spLocks noGrp="1"/>
          </p:cNvSpPr>
          <p:nvPr>
            <p:ph type="subTitle" idx="1"/>
          </p:nvPr>
        </p:nvSpPr>
        <p:spPr>
          <a:xfrm>
            <a:off x="1731925" y="4156900"/>
            <a:ext cx="56403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August 14, 2023</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1: JMP’s Fit Curve</a:t>
            </a:r>
            <a:endParaRPr/>
          </a:p>
        </p:txBody>
      </p:sp>
      <p:pic>
        <p:nvPicPr>
          <p:cNvPr id="659" name="Google Shape;659;p39"/>
          <p:cNvPicPr preferRelativeResize="0"/>
          <p:nvPr/>
        </p:nvPicPr>
        <p:blipFill rotWithShape="1">
          <a:blip r:embed="rId3">
            <a:alphaModFix/>
          </a:blip>
          <a:srcRect b="4113"/>
          <a:stretch/>
        </p:blipFill>
        <p:spPr>
          <a:xfrm>
            <a:off x="311275" y="1110925"/>
            <a:ext cx="3491543" cy="3309300"/>
          </a:xfrm>
          <a:prstGeom prst="rect">
            <a:avLst/>
          </a:prstGeom>
          <a:noFill/>
          <a:ln>
            <a:noFill/>
          </a:ln>
        </p:spPr>
      </p:pic>
      <p:sp>
        <p:nvSpPr>
          <p:cNvPr id="660" name="Google Shape;660;p39"/>
          <p:cNvSpPr txBox="1"/>
          <p:nvPr/>
        </p:nvSpPr>
        <p:spPr>
          <a:xfrm>
            <a:off x="166100" y="4420225"/>
            <a:ext cx="3722400" cy="10287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sz="1000">
                <a:solidFill>
                  <a:schemeClr val="dk1"/>
                </a:solidFill>
                <a:latin typeface="Nunito"/>
                <a:ea typeface="Nunito"/>
                <a:cs typeface="Nunito"/>
                <a:sym typeface="Nunito"/>
              </a:rPr>
              <a:t>For our Viscosity Data we use our Fit Curve Method to fit a 4 parameter bi-exponential model to our data.</a:t>
            </a:r>
            <a:endParaRPr sz="1000">
              <a:solidFill>
                <a:schemeClr val="dk1"/>
              </a:solidFill>
              <a:latin typeface="Nunito"/>
              <a:ea typeface="Nunito"/>
              <a:cs typeface="Nunito"/>
              <a:sym typeface="Nunito"/>
            </a:endParaRPr>
          </a:p>
          <a:p>
            <a:pPr marL="457200" lvl="0" indent="-292100" algn="l" rtl="0">
              <a:spcBef>
                <a:spcPts val="0"/>
              </a:spcBef>
              <a:spcAft>
                <a:spcPts val="0"/>
              </a:spcAft>
              <a:buClr>
                <a:schemeClr val="dk1"/>
              </a:buClr>
              <a:buSzPts val="1000"/>
              <a:buFont typeface="Nunito"/>
              <a:buChar char="●"/>
            </a:pPr>
            <a:r>
              <a:rPr lang="en" sz="1000">
                <a:solidFill>
                  <a:schemeClr val="dk1"/>
                </a:solidFill>
                <a:latin typeface="Nunito"/>
                <a:ea typeface="Nunito"/>
                <a:cs typeface="Nunito"/>
                <a:sym typeface="Nunito"/>
              </a:rPr>
              <a:t>We Obtain a R-Score of 0.989 showing that our data fits will to our model. </a:t>
            </a:r>
            <a:endParaRPr sz="1000">
              <a:solidFill>
                <a:schemeClr val="dk1"/>
              </a:solidFill>
              <a:latin typeface="Nunito"/>
              <a:ea typeface="Nunito"/>
              <a:cs typeface="Nunito"/>
              <a:sym typeface="Nunito"/>
            </a:endParaRPr>
          </a:p>
        </p:txBody>
      </p:sp>
      <p:pic>
        <p:nvPicPr>
          <p:cNvPr id="661" name="Google Shape;661;p39"/>
          <p:cNvPicPr preferRelativeResize="0"/>
          <p:nvPr/>
        </p:nvPicPr>
        <p:blipFill rotWithShape="1">
          <a:blip r:embed="rId4">
            <a:alphaModFix/>
          </a:blip>
          <a:srcRect b="39831"/>
          <a:stretch/>
        </p:blipFill>
        <p:spPr>
          <a:xfrm>
            <a:off x="4125683" y="1164750"/>
            <a:ext cx="4847766" cy="2611700"/>
          </a:xfrm>
          <a:prstGeom prst="rect">
            <a:avLst/>
          </a:prstGeom>
          <a:noFill/>
          <a:ln>
            <a:noFill/>
          </a:ln>
        </p:spPr>
      </p:pic>
      <p:sp>
        <p:nvSpPr>
          <p:cNvPr id="662" name="Google Shape;662;p39"/>
          <p:cNvSpPr txBox="1"/>
          <p:nvPr/>
        </p:nvSpPr>
        <p:spPr>
          <a:xfrm>
            <a:off x="4299725" y="4420225"/>
            <a:ext cx="4046400" cy="7836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sz="1000">
                <a:solidFill>
                  <a:schemeClr val="dk1"/>
                </a:solidFill>
                <a:latin typeface="Nunito"/>
                <a:ea typeface="Nunito"/>
                <a:cs typeface="Nunito"/>
                <a:sym typeface="Nunito"/>
              </a:rPr>
              <a:t>Our SVEM Prediction formulas from our Bi-Exponential Model as well as out Predictions.</a:t>
            </a:r>
            <a:endParaRPr sz="1000">
              <a:solidFill>
                <a:schemeClr val="dk1"/>
              </a:solidFill>
              <a:latin typeface="Nunito"/>
              <a:ea typeface="Nunito"/>
              <a:cs typeface="Nunito"/>
              <a:sym typeface="Nunito"/>
            </a:endParaRPr>
          </a:p>
          <a:p>
            <a:pPr marL="457200" lvl="0" indent="-292100" algn="l" rtl="0">
              <a:spcBef>
                <a:spcPts val="0"/>
              </a:spcBef>
              <a:spcAft>
                <a:spcPts val="0"/>
              </a:spcAft>
              <a:buClr>
                <a:schemeClr val="dk1"/>
              </a:buClr>
              <a:buSzPts val="1000"/>
              <a:buFont typeface="Nunito"/>
              <a:buChar char="●"/>
            </a:pPr>
            <a:r>
              <a:rPr lang="en" sz="1000">
                <a:solidFill>
                  <a:schemeClr val="dk1"/>
                </a:solidFill>
                <a:latin typeface="Nunito"/>
                <a:ea typeface="Nunito"/>
                <a:cs typeface="Nunito"/>
                <a:sym typeface="Nunito"/>
              </a:rPr>
              <a:t>Bi-Exponential Prediction Formula displayed above.</a:t>
            </a:r>
            <a:endParaRPr sz="1000">
              <a:solidFill>
                <a:schemeClr val="dk1"/>
              </a:solidFill>
              <a:latin typeface="Nunito"/>
              <a:ea typeface="Nunito"/>
              <a:cs typeface="Nunito"/>
              <a:sym typeface="Nunito"/>
            </a:endParaRPr>
          </a:p>
        </p:txBody>
      </p:sp>
      <p:pic>
        <p:nvPicPr>
          <p:cNvPr id="663" name="Google Shape;663;p39"/>
          <p:cNvPicPr preferRelativeResize="0"/>
          <p:nvPr/>
        </p:nvPicPr>
        <p:blipFill>
          <a:blip r:embed="rId5">
            <a:alphaModFix/>
          </a:blip>
          <a:stretch>
            <a:fillRect/>
          </a:stretch>
        </p:blipFill>
        <p:spPr>
          <a:xfrm>
            <a:off x="4096488" y="3933903"/>
            <a:ext cx="4906149" cy="3887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1: JMP’s Fit Curve</a:t>
            </a:r>
            <a:endParaRPr/>
          </a:p>
        </p:txBody>
      </p:sp>
      <p:sp>
        <p:nvSpPr>
          <p:cNvPr id="669" name="Google Shape;669;p40"/>
          <p:cNvSpPr txBox="1"/>
          <p:nvPr/>
        </p:nvSpPr>
        <p:spPr>
          <a:xfrm>
            <a:off x="166100" y="4420225"/>
            <a:ext cx="3722400" cy="10287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sz="1000">
                <a:solidFill>
                  <a:schemeClr val="dk1"/>
                </a:solidFill>
                <a:latin typeface="Nunito"/>
                <a:ea typeface="Nunito"/>
                <a:cs typeface="Nunito"/>
                <a:sym typeface="Nunito"/>
              </a:rPr>
              <a:t>For our Fly-Ash Data we use our Fit Curve Method to fit a Peak Gaussian model to our data.</a:t>
            </a:r>
            <a:endParaRPr sz="1000">
              <a:solidFill>
                <a:schemeClr val="dk1"/>
              </a:solidFill>
              <a:latin typeface="Nunito"/>
              <a:ea typeface="Nunito"/>
              <a:cs typeface="Nunito"/>
              <a:sym typeface="Nunito"/>
            </a:endParaRPr>
          </a:p>
          <a:p>
            <a:pPr marL="457200" lvl="0" indent="-292100" algn="l" rtl="0">
              <a:spcBef>
                <a:spcPts val="0"/>
              </a:spcBef>
              <a:spcAft>
                <a:spcPts val="0"/>
              </a:spcAft>
              <a:buClr>
                <a:schemeClr val="dk1"/>
              </a:buClr>
              <a:buSzPts val="1000"/>
              <a:buFont typeface="Nunito"/>
              <a:buChar char="●"/>
            </a:pPr>
            <a:r>
              <a:rPr lang="en" sz="1000">
                <a:solidFill>
                  <a:schemeClr val="dk1"/>
                </a:solidFill>
                <a:latin typeface="Nunito"/>
                <a:ea typeface="Nunito"/>
                <a:cs typeface="Nunito"/>
                <a:sym typeface="Nunito"/>
              </a:rPr>
              <a:t>We Obtain a R-Score of 0.954 showing that our data fits will to our model. </a:t>
            </a:r>
            <a:endParaRPr sz="1000">
              <a:solidFill>
                <a:schemeClr val="dk1"/>
              </a:solidFill>
              <a:latin typeface="Nunito"/>
              <a:ea typeface="Nunito"/>
              <a:cs typeface="Nunito"/>
              <a:sym typeface="Nunito"/>
            </a:endParaRPr>
          </a:p>
        </p:txBody>
      </p:sp>
      <p:sp>
        <p:nvSpPr>
          <p:cNvPr id="670" name="Google Shape;670;p40"/>
          <p:cNvSpPr txBox="1"/>
          <p:nvPr/>
        </p:nvSpPr>
        <p:spPr>
          <a:xfrm>
            <a:off x="4299725" y="4420225"/>
            <a:ext cx="4046400" cy="7836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sz="1000">
                <a:solidFill>
                  <a:schemeClr val="dk1"/>
                </a:solidFill>
                <a:latin typeface="Nunito"/>
                <a:ea typeface="Nunito"/>
                <a:cs typeface="Nunito"/>
                <a:sym typeface="Nunito"/>
              </a:rPr>
              <a:t>Our SVEM Prediction formulas from our Peak Gaussian Model as well as out Predictions.</a:t>
            </a:r>
            <a:endParaRPr sz="1000">
              <a:solidFill>
                <a:schemeClr val="dk1"/>
              </a:solidFill>
              <a:latin typeface="Nunito"/>
              <a:ea typeface="Nunito"/>
              <a:cs typeface="Nunito"/>
              <a:sym typeface="Nunito"/>
            </a:endParaRPr>
          </a:p>
          <a:p>
            <a:pPr marL="457200" lvl="0" indent="-292100" algn="l" rtl="0">
              <a:spcBef>
                <a:spcPts val="0"/>
              </a:spcBef>
              <a:spcAft>
                <a:spcPts val="0"/>
              </a:spcAft>
              <a:buClr>
                <a:schemeClr val="dk1"/>
              </a:buClr>
              <a:buSzPts val="1000"/>
              <a:buFont typeface="Nunito"/>
              <a:buChar char="●"/>
            </a:pPr>
            <a:r>
              <a:rPr lang="en" sz="1000">
                <a:solidFill>
                  <a:schemeClr val="dk1"/>
                </a:solidFill>
                <a:latin typeface="Nunito"/>
                <a:ea typeface="Nunito"/>
                <a:cs typeface="Nunito"/>
                <a:sym typeface="Nunito"/>
              </a:rPr>
              <a:t>Peak Gaussian Prediction Formula displayed above.</a:t>
            </a:r>
            <a:endParaRPr sz="1000">
              <a:solidFill>
                <a:schemeClr val="dk1"/>
              </a:solidFill>
              <a:latin typeface="Nunito"/>
              <a:ea typeface="Nunito"/>
              <a:cs typeface="Nunito"/>
              <a:sym typeface="Nunito"/>
            </a:endParaRPr>
          </a:p>
        </p:txBody>
      </p:sp>
      <p:pic>
        <p:nvPicPr>
          <p:cNvPr id="671" name="Google Shape;671;p40"/>
          <p:cNvPicPr preferRelativeResize="0"/>
          <p:nvPr/>
        </p:nvPicPr>
        <p:blipFill>
          <a:blip r:embed="rId3">
            <a:alphaModFix/>
          </a:blip>
          <a:stretch>
            <a:fillRect/>
          </a:stretch>
        </p:blipFill>
        <p:spPr>
          <a:xfrm>
            <a:off x="345904" y="1170125"/>
            <a:ext cx="3212172" cy="3250100"/>
          </a:xfrm>
          <a:prstGeom prst="rect">
            <a:avLst/>
          </a:prstGeom>
          <a:noFill/>
          <a:ln>
            <a:noFill/>
          </a:ln>
        </p:spPr>
      </p:pic>
      <p:pic>
        <p:nvPicPr>
          <p:cNvPr id="672" name="Google Shape;672;p40"/>
          <p:cNvPicPr preferRelativeResize="0"/>
          <p:nvPr/>
        </p:nvPicPr>
        <p:blipFill>
          <a:blip r:embed="rId4">
            <a:alphaModFix/>
          </a:blip>
          <a:stretch>
            <a:fillRect/>
          </a:stretch>
        </p:blipFill>
        <p:spPr>
          <a:xfrm>
            <a:off x="3724163" y="1170125"/>
            <a:ext cx="5197524" cy="1576650"/>
          </a:xfrm>
          <a:prstGeom prst="rect">
            <a:avLst/>
          </a:prstGeom>
          <a:noFill/>
          <a:ln>
            <a:noFill/>
          </a:ln>
        </p:spPr>
      </p:pic>
      <p:pic>
        <p:nvPicPr>
          <p:cNvPr id="673" name="Google Shape;673;p40"/>
          <p:cNvPicPr preferRelativeResize="0"/>
          <p:nvPr/>
        </p:nvPicPr>
        <p:blipFill>
          <a:blip r:embed="rId5">
            <a:alphaModFix/>
          </a:blip>
          <a:stretch>
            <a:fillRect/>
          </a:stretch>
        </p:blipFill>
        <p:spPr>
          <a:xfrm>
            <a:off x="3724175" y="2988031"/>
            <a:ext cx="5197500" cy="11909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1: JMP’s Fit Curve</a:t>
            </a:r>
            <a:endParaRPr/>
          </a:p>
        </p:txBody>
      </p:sp>
      <p:sp>
        <p:nvSpPr>
          <p:cNvPr id="679" name="Google Shape;679;p41"/>
          <p:cNvSpPr txBox="1"/>
          <p:nvPr/>
        </p:nvSpPr>
        <p:spPr>
          <a:xfrm>
            <a:off x="152400" y="3988384"/>
            <a:ext cx="4046399" cy="10287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dirty="0">
                <a:solidFill>
                  <a:schemeClr val="dk1"/>
                </a:solidFill>
                <a:latin typeface="Nunito"/>
                <a:ea typeface="Nunito"/>
                <a:cs typeface="Nunito"/>
                <a:sym typeface="Nunito"/>
              </a:rPr>
              <a:t>For our DoE 10 Factor Data we use our Fit Curve Method to fit a Weibull Growth model to our data.</a:t>
            </a:r>
            <a:endParaRPr dirty="0">
              <a:solidFill>
                <a:schemeClr val="dk1"/>
              </a:solidFill>
              <a:latin typeface="Nunito"/>
              <a:ea typeface="Nunito"/>
              <a:cs typeface="Nunito"/>
              <a:sym typeface="Nunito"/>
            </a:endParaRPr>
          </a:p>
          <a:p>
            <a:pPr marL="457200" lvl="0" indent="-292100" algn="l" rtl="0">
              <a:spcBef>
                <a:spcPts val="0"/>
              </a:spcBef>
              <a:spcAft>
                <a:spcPts val="0"/>
              </a:spcAft>
              <a:buClr>
                <a:schemeClr val="dk1"/>
              </a:buClr>
              <a:buSzPts val="1000"/>
              <a:buFont typeface="Nunito"/>
              <a:buChar char="●"/>
            </a:pPr>
            <a:r>
              <a:rPr lang="en" dirty="0">
                <a:solidFill>
                  <a:schemeClr val="dk1"/>
                </a:solidFill>
                <a:latin typeface="Nunito"/>
                <a:ea typeface="Nunito"/>
                <a:cs typeface="Nunito"/>
                <a:sym typeface="Nunito"/>
              </a:rPr>
              <a:t>We Obtain a R-Score of 0.966 showing that our data fits will to our model. </a:t>
            </a:r>
            <a:endParaRPr dirty="0">
              <a:solidFill>
                <a:schemeClr val="dk1"/>
              </a:solidFill>
              <a:latin typeface="Nunito"/>
              <a:ea typeface="Nunito"/>
              <a:cs typeface="Nunito"/>
              <a:sym typeface="Nunito"/>
            </a:endParaRPr>
          </a:p>
        </p:txBody>
      </p:sp>
      <p:sp>
        <p:nvSpPr>
          <p:cNvPr id="680" name="Google Shape;680;p41"/>
          <p:cNvSpPr txBox="1"/>
          <p:nvPr/>
        </p:nvSpPr>
        <p:spPr>
          <a:xfrm>
            <a:off x="4299724" y="4420225"/>
            <a:ext cx="4435397" cy="7836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sz="1200" dirty="0">
                <a:solidFill>
                  <a:schemeClr val="dk1"/>
                </a:solidFill>
                <a:latin typeface="Nunito"/>
                <a:ea typeface="Nunito"/>
                <a:cs typeface="Nunito"/>
                <a:sym typeface="Nunito"/>
              </a:rPr>
              <a:t>Our SVEM Prediction formulas from our Weibull Growth Model as well as out Predictions.</a:t>
            </a:r>
            <a:endParaRPr sz="1200" dirty="0">
              <a:solidFill>
                <a:schemeClr val="dk1"/>
              </a:solidFill>
              <a:latin typeface="Nunito"/>
              <a:ea typeface="Nunito"/>
              <a:cs typeface="Nunito"/>
              <a:sym typeface="Nunito"/>
            </a:endParaRPr>
          </a:p>
          <a:p>
            <a:pPr marL="457200" lvl="0" indent="-292100" algn="l" rtl="0">
              <a:spcBef>
                <a:spcPts val="0"/>
              </a:spcBef>
              <a:spcAft>
                <a:spcPts val="0"/>
              </a:spcAft>
              <a:buClr>
                <a:schemeClr val="dk1"/>
              </a:buClr>
              <a:buSzPts val="1000"/>
              <a:buFont typeface="Nunito"/>
              <a:buChar char="●"/>
            </a:pPr>
            <a:r>
              <a:rPr lang="en" sz="1200" dirty="0">
                <a:solidFill>
                  <a:schemeClr val="dk1"/>
                </a:solidFill>
                <a:latin typeface="Nunito"/>
                <a:ea typeface="Nunito"/>
                <a:cs typeface="Nunito"/>
                <a:sym typeface="Nunito"/>
              </a:rPr>
              <a:t>Weibull Growth Prediction Formula displayed above.</a:t>
            </a:r>
            <a:endParaRPr sz="1200" dirty="0">
              <a:solidFill>
                <a:schemeClr val="dk1"/>
              </a:solidFill>
              <a:latin typeface="Nunito"/>
              <a:ea typeface="Nunito"/>
              <a:cs typeface="Nunito"/>
              <a:sym typeface="Nunito"/>
            </a:endParaRPr>
          </a:p>
        </p:txBody>
      </p:sp>
      <p:pic>
        <p:nvPicPr>
          <p:cNvPr id="681" name="Google Shape;681;p41"/>
          <p:cNvPicPr preferRelativeResize="0"/>
          <p:nvPr/>
        </p:nvPicPr>
        <p:blipFill>
          <a:blip r:embed="rId3">
            <a:alphaModFix/>
          </a:blip>
          <a:stretch>
            <a:fillRect/>
          </a:stretch>
        </p:blipFill>
        <p:spPr>
          <a:xfrm>
            <a:off x="3305550" y="1235975"/>
            <a:ext cx="5838450" cy="2273799"/>
          </a:xfrm>
          <a:prstGeom prst="rect">
            <a:avLst/>
          </a:prstGeom>
          <a:noFill/>
          <a:ln>
            <a:noFill/>
          </a:ln>
        </p:spPr>
      </p:pic>
      <p:pic>
        <p:nvPicPr>
          <p:cNvPr id="682" name="Google Shape;682;p41"/>
          <p:cNvPicPr preferRelativeResize="0"/>
          <p:nvPr/>
        </p:nvPicPr>
        <p:blipFill>
          <a:blip r:embed="rId4">
            <a:alphaModFix/>
          </a:blip>
          <a:stretch>
            <a:fillRect/>
          </a:stretch>
        </p:blipFill>
        <p:spPr>
          <a:xfrm>
            <a:off x="146702" y="1105909"/>
            <a:ext cx="2935974" cy="2841551"/>
          </a:xfrm>
          <a:prstGeom prst="rect">
            <a:avLst/>
          </a:prstGeom>
          <a:noFill/>
          <a:ln>
            <a:noFill/>
          </a:ln>
        </p:spPr>
      </p:pic>
      <p:pic>
        <p:nvPicPr>
          <p:cNvPr id="683" name="Google Shape;683;p41"/>
          <p:cNvPicPr preferRelativeResize="0"/>
          <p:nvPr/>
        </p:nvPicPr>
        <p:blipFill>
          <a:blip r:embed="rId5">
            <a:alphaModFix/>
          </a:blip>
          <a:stretch>
            <a:fillRect/>
          </a:stretch>
        </p:blipFill>
        <p:spPr>
          <a:xfrm>
            <a:off x="4644547" y="3636625"/>
            <a:ext cx="3356778" cy="78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 2: FPC</a:t>
            </a:r>
            <a:endParaRPr dirty="0"/>
          </a:p>
        </p:txBody>
      </p:sp>
      <p:sp>
        <p:nvSpPr>
          <p:cNvPr id="689" name="Google Shape;689;p42"/>
          <p:cNvSpPr txBox="1">
            <a:spLocks noGrp="1"/>
          </p:cNvSpPr>
          <p:nvPr>
            <p:ph type="body" idx="1"/>
          </p:nvPr>
        </p:nvSpPr>
        <p:spPr>
          <a:xfrm>
            <a:off x="436625" y="1215750"/>
            <a:ext cx="8058300" cy="1840598"/>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The Functional </a:t>
            </a:r>
            <a:r>
              <a:rPr lang="en-US" sz="1600" dirty="0"/>
              <a:t>Principal</a:t>
            </a:r>
            <a:r>
              <a:rPr lang="en" sz="1600" dirty="0"/>
              <a:t> Components technique is an approach used to reduce the dimensionality of large datasets while helping to enhance interpretability, yet loses minimum information from the data.</a:t>
            </a:r>
            <a:endParaRPr sz="1600" dirty="0"/>
          </a:p>
          <a:p>
            <a:pPr marL="457200" lvl="0" indent="-330200" algn="l" rtl="0">
              <a:spcBef>
                <a:spcPts val="0"/>
              </a:spcBef>
              <a:spcAft>
                <a:spcPts val="0"/>
              </a:spcAft>
              <a:buSzPts val="1600"/>
              <a:buChar char="●"/>
            </a:pPr>
            <a:r>
              <a:rPr lang="en-US" sz="1600" dirty="0"/>
              <a:t>The first functional principal component, ϕ1(t), is chosen to maximize mean square, ensuring comprehensive understanding of the data distribution. Where:</a:t>
            </a:r>
            <a:endParaRPr sz="1600" dirty="0"/>
          </a:p>
        </p:txBody>
      </p:sp>
      <p:pic>
        <p:nvPicPr>
          <p:cNvPr id="690" name="Google Shape;690;p42"/>
          <p:cNvPicPr preferRelativeResize="0"/>
          <p:nvPr/>
        </p:nvPicPr>
        <p:blipFill>
          <a:blip r:embed="rId3">
            <a:alphaModFix/>
          </a:blip>
          <a:stretch>
            <a:fillRect/>
          </a:stretch>
        </p:blipFill>
        <p:spPr>
          <a:xfrm>
            <a:off x="3386450" y="2861277"/>
            <a:ext cx="2371100" cy="1156275"/>
          </a:xfrm>
          <a:prstGeom prst="rect">
            <a:avLst/>
          </a:prstGeom>
          <a:noFill/>
          <a:ln>
            <a:noFill/>
          </a:ln>
        </p:spPr>
      </p:pic>
      <p:sp>
        <p:nvSpPr>
          <p:cNvPr id="691" name="Google Shape;691;p42"/>
          <p:cNvSpPr txBox="1">
            <a:spLocks noGrp="1"/>
          </p:cNvSpPr>
          <p:nvPr>
            <p:ph type="body" idx="1"/>
          </p:nvPr>
        </p:nvSpPr>
        <p:spPr>
          <a:xfrm>
            <a:off x="436625" y="4069431"/>
            <a:ext cx="7704000" cy="373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600" dirty="0"/>
              <a:t>with the constraint of the unit squared norm:</a:t>
            </a:r>
            <a:endParaRPr sz="1600" dirty="0"/>
          </a:p>
        </p:txBody>
      </p:sp>
      <p:pic>
        <p:nvPicPr>
          <p:cNvPr id="692" name="Google Shape;692;p42"/>
          <p:cNvPicPr preferRelativeResize="0"/>
          <p:nvPr/>
        </p:nvPicPr>
        <p:blipFill>
          <a:blip r:embed="rId4">
            <a:alphaModFix/>
          </a:blip>
          <a:stretch>
            <a:fillRect/>
          </a:stretch>
        </p:blipFill>
        <p:spPr>
          <a:xfrm>
            <a:off x="2669662" y="4565150"/>
            <a:ext cx="3804675" cy="50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 2: FPC</a:t>
            </a:r>
            <a:endParaRPr dirty="0"/>
          </a:p>
        </p:txBody>
      </p:sp>
      <p:sp>
        <p:nvSpPr>
          <p:cNvPr id="698" name="Google Shape;698;p43"/>
          <p:cNvSpPr txBox="1">
            <a:spLocks noGrp="1"/>
          </p:cNvSpPr>
          <p:nvPr>
            <p:ph type="body" idx="1"/>
          </p:nvPr>
        </p:nvSpPr>
        <p:spPr>
          <a:xfrm>
            <a:off x="720000" y="1215750"/>
            <a:ext cx="7704000" cy="708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The Second and (if needed) additional FPC’s can be found by solving the same optimization problem with the additional orthogonality constraints of: </a:t>
            </a:r>
            <a:endParaRPr sz="1600" dirty="0"/>
          </a:p>
        </p:txBody>
      </p:sp>
      <p:pic>
        <p:nvPicPr>
          <p:cNvPr id="699" name="Google Shape;699;p43"/>
          <p:cNvPicPr preferRelativeResize="0"/>
          <p:nvPr/>
        </p:nvPicPr>
        <p:blipFill>
          <a:blip r:embed="rId3">
            <a:alphaModFix/>
          </a:blip>
          <a:stretch>
            <a:fillRect/>
          </a:stretch>
        </p:blipFill>
        <p:spPr>
          <a:xfrm>
            <a:off x="2886375" y="2133050"/>
            <a:ext cx="3371250" cy="398300"/>
          </a:xfrm>
          <a:prstGeom prst="rect">
            <a:avLst/>
          </a:prstGeom>
          <a:noFill/>
          <a:ln>
            <a:noFill/>
          </a:ln>
        </p:spPr>
      </p:pic>
      <p:sp>
        <p:nvSpPr>
          <p:cNvPr id="700" name="Google Shape;700;p43"/>
          <p:cNvSpPr txBox="1">
            <a:spLocks noGrp="1"/>
          </p:cNvSpPr>
          <p:nvPr>
            <p:ph type="body" idx="1"/>
          </p:nvPr>
        </p:nvSpPr>
        <p:spPr>
          <a:xfrm>
            <a:off x="872400" y="2739750"/>
            <a:ext cx="7704000" cy="156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JMP provides a user friendly platform for us to model ser friendly and allows us to easily model the Functional Principal Components as functions of the experimental factors. </a:t>
            </a:r>
            <a:endParaRPr sz="1600" dirty="0"/>
          </a:p>
          <a:p>
            <a:pPr marL="457200" lvl="0" indent="-330200" algn="l" rtl="0">
              <a:spcBef>
                <a:spcPts val="1000"/>
              </a:spcBef>
              <a:spcAft>
                <a:spcPts val="1000"/>
              </a:spcAft>
              <a:buSzPts val="1600"/>
              <a:buChar char="●"/>
            </a:pPr>
            <a:r>
              <a:rPr lang="en" sz="1600" dirty="0"/>
              <a:t>We use the functional data explorer as the first step in implementing FPC method for our data</a:t>
            </a:r>
            <a:endParaRPr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 2: FPC</a:t>
            </a:r>
            <a:endParaRPr dirty="0"/>
          </a:p>
          <a:p>
            <a:pPr marL="0" lvl="0" indent="0" algn="l" rtl="0">
              <a:spcBef>
                <a:spcPts val="0"/>
              </a:spcBef>
              <a:spcAft>
                <a:spcPts val="0"/>
              </a:spcAft>
              <a:buNone/>
            </a:pPr>
            <a:endParaRPr dirty="0"/>
          </a:p>
        </p:txBody>
      </p:sp>
      <p:sp>
        <p:nvSpPr>
          <p:cNvPr id="706" name="Google Shape;706;p44"/>
          <p:cNvSpPr txBox="1"/>
          <p:nvPr/>
        </p:nvSpPr>
        <p:spPr>
          <a:xfrm>
            <a:off x="361100" y="3947250"/>
            <a:ext cx="4375400" cy="119625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dirty="0">
                <a:solidFill>
                  <a:schemeClr val="dk1"/>
                </a:solidFill>
                <a:latin typeface="Nunito"/>
                <a:ea typeface="Nunito"/>
                <a:cs typeface="Nunito"/>
                <a:sym typeface="Nunito"/>
              </a:rPr>
              <a:t>For our Viscosity Data we use 2 eigenfunctions and a B spline model consisting of 3 degrees and 20 knots. .</a:t>
            </a:r>
            <a:endParaRPr dirty="0">
              <a:solidFill>
                <a:schemeClr val="dk1"/>
              </a:solidFill>
              <a:latin typeface="Nunito"/>
              <a:ea typeface="Nunito"/>
              <a:cs typeface="Nunito"/>
              <a:sym typeface="Nunito"/>
            </a:endParaRPr>
          </a:p>
          <a:p>
            <a:pPr marL="457200" lvl="0" indent="-292100" algn="l" rtl="0">
              <a:spcBef>
                <a:spcPts val="0"/>
              </a:spcBef>
              <a:spcAft>
                <a:spcPts val="0"/>
              </a:spcAft>
              <a:buClr>
                <a:schemeClr val="dk1"/>
              </a:buClr>
              <a:buSzPts val="1000"/>
              <a:buFont typeface="Nunito"/>
              <a:buChar char="●"/>
            </a:pPr>
            <a:r>
              <a:rPr lang="en" dirty="0">
                <a:solidFill>
                  <a:schemeClr val="dk1"/>
                </a:solidFill>
                <a:latin typeface="Nunito"/>
                <a:ea typeface="Nunito"/>
                <a:cs typeface="Nunito"/>
                <a:sym typeface="Nunito"/>
              </a:rPr>
              <a:t>Our 2 Eigenfunctions cover 98.8% of the Data’s variance.</a:t>
            </a:r>
            <a:endParaRPr dirty="0">
              <a:solidFill>
                <a:schemeClr val="dk1"/>
              </a:solidFill>
              <a:latin typeface="Nunito"/>
              <a:ea typeface="Nunito"/>
              <a:cs typeface="Nunito"/>
              <a:sym typeface="Nunito"/>
            </a:endParaRPr>
          </a:p>
        </p:txBody>
      </p:sp>
      <p:sp>
        <p:nvSpPr>
          <p:cNvPr id="707" name="Google Shape;707;p44"/>
          <p:cNvSpPr txBox="1"/>
          <p:nvPr/>
        </p:nvSpPr>
        <p:spPr>
          <a:xfrm>
            <a:off x="4736500" y="3947250"/>
            <a:ext cx="4214212" cy="7836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dirty="0">
                <a:solidFill>
                  <a:schemeClr val="dk1"/>
                </a:solidFill>
                <a:latin typeface="Nunito"/>
                <a:ea typeface="Nunito"/>
                <a:cs typeface="Nunito"/>
                <a:sym typeface="Nunito"/>
              </a:rPr>
              <a:t>Our EigenFunction Formulas and Predictions Formulas from SVEM are displayed above.</a:t>
            </a:r>
            <a:endParaRPr dirty="0">
              <a:solidFill>
                <a:schemeClr val="dk1"/>
              </a:solidFill>
              <a:latin typeface="Nunito"/>
              <a:ea typeface="Nunito"/>
              <a:cs typeface="Nunito"/>
              <a:sym typeface="Nunito"/>
            </a:endParaRPr>
          </a:p>
          <a:p>
            <a:pPr marL="457200" lvl="0" indent="-292100" algn="l" rtl="0">
              <a:spcBef>
                <a:spcPts val="0"/>
              </a:spcBef>
              <a:spcAft>
                <a:spcPts val="0"/>
              </a:spcAft>
              <a:buClr>
                <a:schemeClr val="dk1"/>
              </a:buClr>
              <a:buSzPts val="1000"/>
              <a:buFont typeface="Nunito"/>
              <a:buChar char="●"/>
            </a:pPr>
            <a:r>
              <a:rPr lang="en" dirty="0">
                <a:solidFill>
                  <a:schemeClr val="dk1"/>
                </a:solidFill>
                <a:latin typeface="Nunito"/>
                <a:ea typeface="Nunito"/>
                <a:cs typeface="Nunito"/>
                <a:sym typeface="Nunito"/>
              </a:rPr>
              <a:t>Our Prediction Formula for FPC is shown above.</a:t>
            </a:r>
            <a:endParaRPr dirty="0">
              <a:solidFill>
                <a:schemeClr val="dk1"/>
              </a:solidFill>
              <a:latin typeface="Nunito"/>
              <a:ea typeface="Nunito"/>
              <a:cs typeface="Nunito"/>
              <a:sym typeface="Nunito"/>
            </a:endParaRPr>
          </a:p>
        </p:txBody>
      </p:sp>
      <p:pic>
        <p:nvPicPr>
          <p:cNvPr id="708" name="Google Shape;708;p44"/>
          <p:cNvPicPr preferRelativeResize="0"/>
          <p:nvPr/>
        </p:nvPicPr>
        <p:blipFill>
          <a:blip r:embed="rId3">
            <a:alphaModFix/>
          </a:blip>
          <a:stretch>
            <a:fillRect/>
          </a:stretch>
        </p:blipFill>
        <p:spPr>
          <a:xfrm>
            <a:off x="143250" y="1114738"/>
            <a:ext cx="4393949" cy="2015799"/>
          </a:xfrm>
          <a:prstGeom prst="rect">
            <a:avLst/>
          </a:prstGeom>
          <a:noFill/>
          <a:ln>
            <a:noFill/>
          </a:ln>
        </p:spPr>
      </p:pic>
      <p:pic>
        <p:nvPicPr>
          <p:cNvPr id="709" name="Google Shape;709;p44"/>
          <p:cNvPicPr preferRelativeResize="0"/>
          <p:nvPr/>
        </p:nvPicPr>
        <p:blipFill>
          <a:blip r:embed="rId4">
            <a:alphaModFix/>
          </a:blip>
          <a:stretch>
            <a:fillRect/>
          </a:stretch>
        </p:blipFill>
        <p:spPr>
          <a:xfrm>
            <a:off x="4852375" y="1114750"/>
            <a:ext cx="3814650" cy="2561700"/>
          </a:xfrm>
          <a:prstGeom prst="rect">
            <a:avLst/>
          </a:prstGeom>
          <a:noFill/>
          <a:ln>
            <a:noFill/>
          </a:ln>
        </p:spPr>
      </p:pic>
      <p:pic>
        <p:nvPicPr>
          <p:cNvPr id="710" name="Google Shape;710;p44"/>
          <p:cNvPicPr preferRelativeResize="0"/>
          <p:nvPr/>
        </p:nvPicPr>
        <p:blipFill>
          <a:blip r:embed="rId5">
            <a:alphaModFix/>
          </a:blip>
          <a:stretch>
            <a:fillRect/>
          </a:stretch>
        </p:blipFill>
        <p:spPr>
          <a:xfrm>
            <a:off x="167200" y="3401325"/>
            <a:ext cx="4393950" cy="2751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 2: FPC</a:t>
            </a:r>
            <a:endParaRPr dirty="0"/>
          </a:p>
          <a:p>
            <a:pPr marL="0" lvl="0" indent="0" algn="l" rtl="0">
              <a:spcBef>
                <a:spcPts val="0"/>
              </a:spcBef>
              <a:spcAft>
                <a:spcPts val="0"/>
              </a:spcAft>
              <a:buNone/>
            </a:pPr>
            <a:endParaRPr dirty="0"/>
          </a:p>
        </p:txBody>
      </p:sp>
      <p:sp>
        <p:nvSpPr>
          <p:cNvPr id="716" name="Google Shape;716;p45"/>
          <p:cNvSpPr txBox="1"/>
          <p:nvPr/>
        </p:nvSpPr>
        <p:spPr>
          <a:xfrm>
            <a:off x="442649" y="3150448"/>
            <a:ext cx="4206176" cy="17376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dirty="0">
                <a:solidFill>
                  <a:schemeClr val="dk1"/>
                </a:solidFill>
                <a:latin typeface="Nunito"/>
                <a:ea typeface="Nunito"/>
                <a:cs typeface="Nunito"/>
                <a:sym typeface="Nunito"/>
              </a:rPr>
              <a:t>For our Fly-Ash Data we use 5 eigenfunctions and a B spline model consisting of 3 degrees and 7 knots. .</a:t>
            </a:r>
            <a:endParaRPr dirty="0">
              <a:solidFill>
                <a:schemeClr val="dk1"/>
              </a:solidFill>
              <a:latin typeface="Nunito"/>
              <a:ea typeface="Nunito"/>
              <a:cs typeface="Nunito"/>
              <a:sym typeface="Nunito"/>
            </a:endParaRPr>
          </a:p>
          <a:p>
            <a:pPr marL="457200" lvl="0" indent="-292100" algn="l" rtl="0">
              <a:spcBef>
                <a:spcPts val="1000"/>
              </a:spcBef>
              <a:spcAft>
                <a:spcPts val="0"/>
              </a:spcAft>
              <a:buClr>
                <a:schemeClr val="dk1"/>
              </a:buClr>
              <a:buSzPts val="1000"/>
              <a:buFont typeface="Nunito"/>
              <a:buChar char="●"/>
            </a:pPr>
            <a:r>
              <a:rPr lang="en" dirty="0">
                <a:solidFill>
                  <a:schemeClr val="dk1"/>
                </a:solidFill>
                <a:latin typeface="Nunito"/>
                <a:ea typeface="Nunito"/>
                <a:cs typeface="Nunito"/>
                <a:sym typeface="Nunito"/>
              </a:rPr>
              <a:t>Our 5 Eigenfunctions cover 100% of the Data’s variance.</a:t>
            </a:r>
            <a:endParaRPr lang="en-US" dirty="0">
              <a:solidFill>
                <a:schemeClr val="dk1"/>
              </a:solidFill>
              <a:latin typeface="Nunito"/>
              <a:ea typeface="Nunito"/>
              <a:cs typeface="Nunito"/>
              <a:sym typeface="Nunito"/>
            </a:endParaRPr>
          </a:p>
          <a:p>
            <a:pPr marL="457200" lvl="0" indent="-292100" algn="l" rtl="0">
              <a:spcBef>
                <a:spcPts val="1000"/>
              </a:spcBef>
              <a:spcAft>
                <a:spcPts val="1000"/>
              </a:spcAft>
              <a:buClr>
                <a:schemeClr val="dk1"/>
              </a:buClr>
              <a:buSzPts val="1000"/>
              <a:buFont typeface="Nunito"/>
              <a:buChar char="●"/>
            </a:pPr>
            <a:r>
              <a:rPr lang="en-US" dirty="0">
                <a:solidFill>
                  <a:schemeClr val="dk1"/>
                </a:solidFill>
                <a:latin typeface="Nunito"/>
                <a:ea typeface="Nunito"/>
                <a:cs typeface="Nunito"/>
                <a:sym typeface="Nunito"/>
              </a:rPr>
              <a:t>Our Prediction Formula for FPC is shown above.</a:t>
            </a:r>
          </a:p>
        </p:txBody>
      </p:sp>
      <p:pic>
        <p:nvPicPr>
          <p:cNvPr id="717" name="Google Shape;717;p45"/>
          <p:cNvPicPr preferRelativeResize="0"/>
          <p:nvPr/>
        </p:nvPicPr>
        <p:blipFill>
          <a:blip r:embed="rId3">
            <a:alphaModFix/>
          </a:blip>
          <a:stretch>
            <a:fillRect/>
          </a:stretch>
        </p:blipFill>
        <p:spPr>
          <a:xfrm>
            <a:off x="143250" y="2875325"/>
            <a:ext cx="4393950" cy="275123"/>
          </a:xfrm>
          <a:prstGeom prst="rect">
            <a:avLst/>
          </a:prstGeom>
          <a:noFill/>
          <a:ln>
            <a:noFill/>
          </a:ln>
        </p:spPr>
      </p:pic>
      <p:pic>
        <p:nvPicPr>
          <p:cNvPr id="718" name="Google Shape;718;p45"/>
          <p:cNvPicPr preferRelativeResize="0"/>
          <p:nvPr/>
        </p:nvPicPr>
        <p:blipFill>
          <a:blip r:embed="rId4">
            <a:alphaModFix/>
          </a:blip>
          <a:stretch>
            <a:fillRect/>
          </a:stretch>
        </p:blipFill>
        <p:spPr>
          <a:xfrm>
            <a:off x="79525" y="1197425"/>
            <a:ext cx="4569300" cy="1498195"/>
          </a:xfrm>
          <a:prstGeom prst="rect">
            <a:avLst/>
          </a:prstGeom>
          <a:noFill/>
          <a:ln>
            <a:noFill/>
          </a:ln>
        </p:spPr>
      </p:pic>
      <p:pic>
        <p:nvPicPr>
          <p:cNvPr id="719" name="Google Shape;719;p45"/>
          <p:cNvPicPr preferRelativeResize="0"/>
          <p:nvPr/>
        </p:nvPicPr>
        <p:blipFill rotWithShape="1">
          <a:blip r:embed="rId5">
            <a:alphaModFix/>
          </a:blip>
          <a:srcRect l="28896" t="17871"/>
          <a:stretch/>
        </p:blipFill>
        <p:spPr>
          <a:xfrm>
            <a:off x="4814300" y="1273083"/>
            <a:ext cx="4206176" cy="1372268"/>
          </a:xfrm>
          <a:prstGeom prst="rect">
            <a:avLst/>
          </a:prstGeom>
          <a:noFill/>
          <a:ln>
            <a:noFill/>
          </a:ln>
        </p:spPr>
      </p:pic>
      <p:pic>
        <p:nvPicPr>
          <p:cNvPr id="720" name="Google Shape;720;p45"/>
          <p:cNvPicPr preferRelativeResize="0"/>
          <p:nvPr/>
        </p:nvPicPr>
        <p:blipFill>
          <a:blip r:embed="rId6">
            <a:alphaModFix/>
          </a:blip>
          <a:stretch>
            <a:fillRect/>
          </a:stretch>
        </p:blipFill>
        <p:spPr>
          <a:xfrm>
            <a:off x="4814300" y="2716175"/>
            <a:ext cx="4206176" cy="1737708"/>
          </a:xfrm>
          <a:prstGeom prst="rect">
            <a:avLst/>
          </a:prstGeom>
          <a:noFill/>
          <a:ln>
            <a:noFill/>
          </a:ln>
        </p:spPr>
      </p:pic>
      <p:sp>
        <p:nvSpPr>
          <p:cNvPr id="2" name="TextBox 1">
            <a:extLst>
              <a:ext uri="{FF2B5EF4-FFF2-40B4-BE49-F238E27FC236}">
                <a16:creationId xmlns:a16="http://schemas.microsoft.com/office/drawing/2014/main" id="{00B8A2AD-74CC-9A22-EC97-ED963961EE3D}"/>
              </a:ext>
            </a:extLst>
          </p:cNvPr>
          <p:cNvSpPr txBox="1"/>
          <p:nvPr/>
        </p:nvSpPr>
        <p:spPr>
          <a:xfrm>
            <a:off x="4718309" y="4193544"/>
            <a:ext cx="4398158" cy="866904"/>
          </a:xfrm>
          <a:prstGeom prst="rect">
            <a:avLst/>
          </a:prstGeom>
          <a:noFill/>
        </p:spPr>
        <p:txBody>
          <a:bodyPr wrap="square" rtlCol="0">
            <a:spAutoFit/>
          </a:bodyPr>
          <a:lstStyle/>
          <a:p>
            <a:pPr marL="457200" lvl="0" indent="-292100" algn="l" rtl="0">
              <a:spcBef>
                <a:spcPts val="1000"/>
              </a:spcBef>
              <a:spcAft>
                <a:spcPts val="0"/>
              </a:spcAft>
              <a:buClr>
                <a:schemeClr val="dk1"/>
              </a:buClr>
              <a:buSzPts val="1000"/>
              <a:buFont typeface="Nunito"/>
              <a:buChar char="●"/>
            </a:pPr>
            <a:endParaRPr lang="en-US" dirty="0">
              <a:solidFill>
                <a:schemeClr val="dk1"/>
              </a:solidFill>
              <a:latin typeface="Nunito"/>
              <a:ea typeface="Nunito"/>
              <a:cs typeface="Nunito"/>
              <a:sym typeface="Nunito"/>
            </a:endParaRPr>
          </a:p>
          <a:p>
            <a:pPr marL="457200" lvl="0" indent="-292100" algn="l" rtl="0">
              <a:spcBef>
                <a:spcPts val="1000"/>
              </a:spcBef>
              <a:spcAft>
                <a:spcPts val="1000"/>
              </a:spcAft>
              <a:buClr>
                <a:schemeClr val="dk1"/>
              </a:buClr>
              <a:buSzPts val="1000"/>
              <a:buFont typeface="Nunito"/>
              <a:buChar char="●"/>
            </a:pPr>
            <a:r>
              <a:rPr lang="en" dirty="0">
                <a:solidFill>
                  <a:schemeClr val="dk1"/>
                </a:solidFill>
                <a:latin typeface="Nunito"/>
                <a:ea typeface="Nunito"/>
                <a:cs typeface="Nunito"/>
                <a:sym typeface="Nunito"/>
              </a:rPr>
              <a:t>Our EigenFunction Formulas and Predictions Formulas from SVEM are displayed above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 2: FPC</a:t>
            </a:r>
            <a:endParaRPr dirty="0"/>
          </a:p>
          <a:p>
            <a:pPr marL="0" lvl="0" indent="0" algn="l" rtl="0">
              <a:spcBef>
                <a:spcPts val="0"/>
              </a:spcBef>
              <a:spcAft>
                <a:spcPts val="0"/>
              </a:spcAft>
              <a:buNone/>
            </a:pPr>
            <a:endParaRPr dirty="0"/>
          </a:p>
        </p:txBody>
      </p:sp>
      <p:sp>
        <p:nvSpPr>
          <p:cNvPr id="726" name="Google Shape;726;p46"/>
          <p:cNvSpPr txBox="1"/>
          <p:nvPr/>
        </p:nvSpPr>
        <p:spPr>
          <a:xfrm>
            <a:off x="233400" y="3852175"/>
            <a:ext cx="4561326" cy="8463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dirty="0">
                <a:solidFill>
                  <a:schemeClr val="dk1"/>
                </a:solidFill>
                <a:latin typeface="Nunito"/>
                <a:ea typeface="Nunito"/>
                <a:cs typeface="Nunito"/>
                <a:sym typeface="Nunito"/>
              </a:rPr>
              <a:t>For our DoE10 Factor Data we use 3 eigenfunctions and a B spline model consisting of 3 degrees and 3 knots. .</a:t>
            </a:r>
            <a:endParaRPr dirty="0">
              <a:solidFill>
                <a:schemeClr val="dk1"/>
              </a:solidFill>
              <a:latin typeface="Nunito"/>
              <a:ea typeface="Nunito"/>
              <a:cs typeface="Nunito"/>
              <a:sym typeface="Nunito"/>
            </a:endParaRPr>
          </a:p>
          <a:p>
            <a:pPr marL="457200" lvl="0" indent="-292100" algn="l" rtl="0">
              <a:spcBef>
                <a:spcPts val="1000"/>
              </a:spcBef>
              <a:spcAft>
                <a:spcPts val="1000"/>
              </a:spcAft>
              <a:buClr>
                <a:schemeClr val="dk1"/>
              </a:buClr>
              <a:buSzPts val="1000"/>
              <a:buFont typeface="Nunito"/>
              <a:buChar char="●"/>
            </a:pPr>
            <a:r>
              <a:rPr lang="en" dirty="0">
                <a:solidFill>
                  <a:schemeClr val="dk1"/>
                </a:solidFill>
                <a:latin typeface="Nunito"/>
                <a:ea typeface="Nunito"/>
                <a:cs typeface="Nunito"/>
                <a:sym typeface="Nunito"/>
              </a:rPr>
              <a:t>Our 3 Eigenfunctions cover 99.6% of the Data’s variance</a:t>
            </a:r>
            <a:endParaRPr dirty="0">
              <a:solidFill>
                <a:schemeClr val="dk1"/>
              </a:solidFill>
              <a:latin typeface="Nunito"/>
              <a:ea typeface="Nunito"/>
              <a:cs typeface="Nunito"/>
              <a:sym typeface="Nunito"/>
            </a:endParaRPr>
          </a:p>
        </p:txBody>
      </p:sp>
      <p:pic>
        <p:nvPicPr>
          <p:cNvPr id="727" name="Google Shape;727;p46"/>
          <p:cNvPicPr preferRelativeResize="0"/>
          <p:nvPr/>
        </p:nvPicPr>
        <p:blipFill>
          <a:blip r:embed="rId3">
            <a:alphaModFix/>
          </a:blip>
          <a:stretch>
            <a:fillRect/>
          </a:stretch>
        </p:blipFill>
        <p:spPr>
          <a:xfrm>
            <a:off x="143250" y="3367175"/>
            <a:ext cx="4393950" cy="275123"/>
          </a:xfrm>
          <a:prstGeom prst="rect">
            <a:avLst/>
          </a:prstGeom>
          <a:noFill/>
          <a:ln>
            <a:noFill/>
          </a:ln>
        </p:spPr>
      </p:pic>
      <p:pic>
        <p:nvPicPr>
          <p:cNvPr id="728" name="Google Shape;728;p46"/>
          <p:cNvPicPr preferRelativeResize="0"/>
          <p:nvPr/>
        </p:nvPicPr>
        <p:blipFill>
          <a:blip r:embed="rId4">
            <a:alphaModFix/>
          </a:blip>
          <a:stretch>
            <a:fillRect/>
          </a:stretch>
        </p:blipFill>
        <p:spPr>
          <a:xfrm>
            <a:off x="143250" y="1151013"/>
            <a:ext cx="4393950" cy="1819629"/>
          </a:xfrm>
          <a:prstGeom prst="rect">
            <a:avLst/>
          </a:prstGeom>
          <a:noFill/>
          <a:ln>
            <a:noFill/>
          </a:ln>
        </p:spPr>
      </p:pic>
      <p:pic>
        <p:nvPicPr>
          <p:cNvPr id="729" name="Google Shape;729;p46"/>
          <p:cNvPicPr preferRelativeResize="0"/>
          <p:nvPr/>
        </p:nvPicPr>
        <p:blipFill>
          <a:blip r:embed="rId5">
            <a:alphaModFix/>
          </a:blip>
          <a:stretch>
            <a:fillRect/>
          </a:stretch>
        </p:blipFill>
        <p:spPr>
          <a:xfrm>
            <a:off x="4655325" y="1151025"/>
            <a:ext cx="4301999" cy="2584567"/>
          </a:xfrm>
          <a:prstGeom prst="rect">
            <a:avLst/>
          </a:prstGeom>
          <a:noFill/>
          <a:ln>
            <a:noFill/>
          </a:ln>
        </p:spPr>
      </p:pic>
      <p:sp>
        <p:nvSpPr>
          <p:cNvPr id="730" name="Google Shape;730;p46"/>
          <p:cNvSpPr txBox="1"/>
          <p:nvPr/>
        </p:nvSpPr>
        <p:spPr>
          <a:xfrm>
            <a:off x="4749875" y="3895514"/>
            <a:ext cx="4223429" cy="8463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chemeClr val="dk1"/>
              </a:buClr>
              <a:buSzPts val="1000"/>
              <a:buFont typeface="Nunito"/>
              <a:buChar char="●"/>
            </a:pPr>
            <a:r>
              <a:rPr lang="en" dirty="0">
                <a:solidFill>
                  <a:schemeClr val="dk1"/>
                </a:solidFill>
                <a:latin typeface="Nunito"/>
                <a:ea typeface="Nunito"/>
                <a:cs typeface="Nunito"/>
                <a:sym typeface="Nunito"/>
              </a:rPr>
              <a:t>Our EigenFunction Formulas and Predictions Formulas from SVEM are displayed above.</a:t>
            </a:r>
            <a:endParaRPr dirty="0">
              <a:solidFill>
                <a:schemeClr val="dk1"/>
              </a:solidFill>
              <a:latin typeface="Nunito"/>
              <a:ea typeface="Nunito"/>
              <a:cs typeface="Nunito"/>
              <a:sym typeface="Nunito"/>
            </a:endParaRPr>
          </a:p>
          <a:p>
            <a:pPr marL="457200" lvl="0" indent="-292100" algn="l" rtl="0">
              <a:spcBef>
                <a:spcPts val="1000"/>
              </a:spcBef>
              <a:spcAft>
                <a:spcPts val="1000"/>
              </a:spcAft>
              <a:buClr>
                <a:schemeClr val="dk1"/>
              </a:buClr>
              <a:buSzPts val="1000"/>
              <a:buFont typeface="Nunito"/>
              <a:buChar char="●"/>
            </a:pPr>
            <a:r>
              <a:rPr lang="en" dirty="0">
                <a:solidFill>
                  <a:schemeClr val="dk1"/>
                </a:solidFill>
                <a:latin typeface="Nunito"/>
                <a:ea typeface="Nunito"/>
                <a:cs typeface="Nunito"/>
                <a:sym typeface="Nunito"/>
              </a:rPr>
              <a:t>Our Prediction Formula for FPC is shown above.</a:t>
            </a:r>
            <a:endParaRPr dirty="0">
              <a:solidFill>
                <a:schemeClr val="dk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7"/>
          <p:cNvSpPr txBox="1">
            <a:spLocks noGrp="1"/>
          </p:cNvSpPr>
          <p:nvPr>
            <p:ph type="title"/>
          </p:nvPr>
        </p:nvSpPr>
        <p:spPr>
          <a:xfrm>
            <a:off x="461584" y="414450"/>
            <a:ext cx="82208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Method 3: Bayesian Hierarchical Two-Stage Mixed-Effects (1)</a:t>
            </a:r>
            <a:endParaRPr sz="2300" dirty="0"/>
          </a:p>
        </p:txBody>
      </p:sp>
      <p:sp>
        <p:nvSpPr>
          <p:cNvPr id="736" name="Google Shape;736;p47"/>
          <p:cNvSpPr txBox="1">
            <a:spLocks noGrp="1"/>
          </p:cNvSpPr>
          <p:nvPr>
            <p:ph type="body" idx="1"/>
          </p:nvPr>
        </p:nvSpPr>
        <p:spPr>
          <a:xfrm>
            <a:off x="539500" y="987150"/>
            <a:ext cx="8001000" cy="3760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Introduced from the research paper ”Bayesian Modeling and Optimization of Functional Responses Affected by Noise Factors” written by Enrique Del Castillo, Bianca M. Colosimo, and Hussam Alshraideh.</a:t>
            </a:r>
            <a:endParaRPr sz="1600" dirty="0"/>
          </a:p>
          <a:p>
            <a:pPr marL="457200" lvl="0" indent="-330200" algn="l" rtl="0">
              <a:spcBef>
                <a:spcPts val="0"/>
              </a:spcBef>
              <a:spcAft>
                <a:spcPts val="0"/>
              </a:spcAft>
              <a:buSzPts val="1600"/>
              <a:buChar char="●"/>
            </a:pPr>
            <a:r>
              <a:rPr lang="en" sz="1600" dirty="0"/>
              <a:t>The method involves a two-stage procedure:</a:t>
            </a:r>
            <a:endParaRPr sz="1600" dirty="0"/>
          </a:p>
          <a:p>
            <a:pPr marL="914400" lvl="1" indent="-330200" algn="l" rtl="0">
              <a:spcBef>
                <a:spcPts val="0"/>
              </a:spcBef>
              <a:spcAft>
                <a:spcPts val="0"/>
              </a:spcAft>
              <a:buSzPts val="1600"/>
              <a:buChar char="○"/>
            </a:pPr>
            <a:r>
              <a:rPr lang="en" sz="1600" dirty="0"/>
              <a:t>Fit a linear model based on splines to the data.</a:t>
            </a:r>
            <a:endParaRPr sz="1600" dirty="0"/>
          </a:p>
          <a:p>
            <a:pPr marL="914400" lvl="1" indent="-330200" algn="l" rtl="0">
              <a:spcBef>
                <a:spcPts val="0"/>
              </a:spcBef>
              <a:spcAft>
                <a:spcPts val="0"/>
              </a:spcAft>
              <a:buSzPts val="1600"/>
              <a:buChar char="○"/>
            </a:pPr>
            <a:r>
              <a:rPr lang="en" sz="1600" dirty="0"/>
              <a:t>Model each parameter as a quadratic polynomial in the two factors using Gibbs Sampling from Markov Chain Monte Carlo Method.</a:t>
            </a:r>
            <a:endParaRPr sz="1600" dirty="0"/>
          </a:p>
          <a:p>
            <a:pPr marL="457200" lvl="0" indent="-317500" algn="l" rtl="0">
              <a:spcBef>
                <a:spcPts val="1000"/>
              </a:spcBef>
              <a:spcAft>
                <a:spcPts val="1000"/>
              </a:spcAft>
              <a:buSzPts val="1400"/>
              <a:buChar char="●"/>
            </a:pPr>
            <a:r>
              <a:rPr lang="en" sz="1600" dirty="0"/>
              <a:t>We run our Bayesian Hierarchical Two-Stage Mixed-Effects Method in MATLAB and R.</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8"/>
          <p:cNvSpPr txBox="1">
            <a:spLocks noGrp="1"/>
          </p:cNvSpPr>
          <p:nvPr>
            <p:ph type="body" idx="1"/>
          </p:nvPr>
        </p:nvSpPr>
        <p:spPr>
          <a:xfrm>
            <a:off x="720000" y="1258775"/>
            <a:ext cx="7820400" cy="34164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 dirty="0"/>
              <a:t>After extensive hours working on the MATLAB code, I had got the examples from research paper to properly work.</a:t>
            </a:r>
            <a:endParaRPr dirty="0"/>
          </a:p>
          <a:p>
            <a:pPr marL="457200" lvl="0" indent="-317500" algn="l" rtl="0">
              <a:spcBef>
                <a:spcPts val="1000"/>
              </a:spcBef>
              <a:spcAft>
                <a:spcPts val="0"/>
              </a:spcAft>
              <a:buSzPts val="1400"/>
              <a:buChar char="●"/>
            </a:pPr>
            <a:r>
              <a:rPr lang="en" dirty="0"/>
              <a:t>Problems:</a:t>
            </a:r>
            <a:endParaRPr dirty="0"/>
          </a:p>
          <a:p>
            <a:pPr marL="914400" lvl="1" indent="-317500" algn="l" rtl="0">
              <a:spcBef>
                <a:spcPts val="0"/>
              </a:spcBef>
              <a:spcAft>
                <a:spcPts val="0"/>
              </a:spcAft>
              <a:buSzPts val="1400"/>
              <a:buChar char="○"/>
            </a:pPr>
            <a:r>
              <a:rPr lang="en" dirty="0"/>
              <a:t>The MATLAB functions is coded so that the model assumes a linear relationship between the dependent variable and independent variables with both fixed and random effects. </a:t>
            </a:r>
            <a:endParaRPr dirty="0"/>
          </a:p>
          <a:p>
            <a:pPr marL="914400" lvl="1" indent="-317500" algn="l" rtl="0">
              <a:spcBef>
                <a:spcPts val="1000"/>
              </a:spcBef>
              <a:spcAft>
                <a:spcPts val="0"/>
              </a:spcAft>
              <a:buSzPts val="1400"/>
              <a:buChar char="○"/>
            </a:pPr>
            <a:r>
              <a:rPr lang="en" dirty="0"/>
              <a:t>In all of our examples we do not utilize a linear model so there occurs a problem. </a:t>
            </a:r>
            <a:endParaRPr dirty="0"/>
          </a:p>
          <a:p>
            <a:pPr marL="914400" lvl="1" indent="-317500" algn="l" rtl="0">
              <a:spcBef>
                <a:spcPts val="1000"/>
              </a:spcBef>
              <a:spcAft>
                <a:spcPts val="1000"/>
              </a:spcAft>
              <a:buSzPts val="1400"/>
              <a:buChar char="○"/>
            </a:pPr>
            <a:r>
              <a:rPr lang="en" dirty="0"/>
              <a:t>The code is outdated and not optimized with the latest packages and up to date technology. It was created in 2008 with a last code modification in July of 2009</a:t>
            </a:r>
            <a:endParaRPr dirty="0"/>
          </a:p>
        </p:txBody>
      </p:sp>
      <p:sp>
        <p:nvSpPr>
          <p:cNvPr id="742" name="Google Shape;742;p48"/>
          <p:cNvSpPr txBox="1">
            <a:spLocks noGrp="1"/>
          </p:cNvSpPr>
          <p:nvPr>
            <p:ph type="title"/>
          </p:nvPr>
        </p:nvSpPr>
        <p:spPr>
          <a:xfrm>
            <a:off x="462805" y="379485"/>
            <a:ext cx="833479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Method 3: Bayesian Hierarchical Two-Stage Mixed-Effects (2)</a:t>
            </a:r>
            <a:endParaRPr sz="2300" dirty="0"/>
          </a:p>
        </p:txBody>
      </p:sp>
      <p:sp>
        <p:nvSpPr>
          <p:cNvPr id="743" name="Google Shape;743;p48"/>
          <p:cNvSpPr txBox="1"/>
          <p:nvPr/>
        </p:nvSpPr>
        <p:spPr>
          <a:xfrm>
            <a:off x="720000" y="922475"/>
            <a:ext cx="56601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latin typeface="Nunito"/>
                <a:ea typeface="Nunito"/>
                <a:cs typeface="Nunito"/>
                <a:sym typeface="Nunito"/>
              </a:rPr>
              <a:t>Set Up In MATLAB: Bayesian Hierarchical Two-Stage Mixed-Effects</a:t>
            </a:r>
            <a:endParaRPr u="sng">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3"/>
          <p:cNvSpPr txBox="1">
            <a:spLocks noGrp="1"/>
          </p:cNvSpPr>
          <p:nvPr>
            <p:ph type="title"/>
          </p:nvPr>
        </p:nvSpPr>
        <p:spPr>
          <a:xfrm>
            <a:off x="1768550" y="1607950"/>
            <a:ext cx="5607000" cy="19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Tree>
    <p:extLst>
      <p:ext uri="{BB962C8B-B14F-4D97-AF65-F5344CB8AC3E}">
        <p14:creationId xmlns:p14="http://schemas.microsoft.com/office/powerpoint/2010/main" val="4286100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9"/>
          <p:cNvSpPr txBox="1">
            <a:spLocks noGrp="1"/>
          </p:cNvSpPr>
          <p:nvPr>
            <p:ph type="body" idx="1"/>
          </p:nvPr>
        </p:nvSpPr>
        <p:spPr>
          <a:xfrm>
            <a:off x="720000" y="1258775"/>
            <a:ext cx="78204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discuss the results found from the MATLAB code in the Results section of this Presentation.</a:t>
            </a:r>
            <a:endParaRPr/>
          </a:p>
          <a:p>
            <a:pPr marL="457200" lvl="0" indent="-317500" algn="l" rtl="0">
              <a:spcBef>
                <a:spcPts val="1000"/>
              </a:spcBef>
              <a:spcAft>
                <a:spcPts val="0"/>
              </a:spcAft>
              <a:buSzPts val="1400"/>
              <a:buChar char="●"/>
            </a:pPr>
            <a:r>
              <a:rPr lang="en"/>
              <a:t>Due to the problems occurring in the MATLAB code, there was a decision made to transfer the code from MATLAB to R so that the proper updates and modification could be made. </a:t>
            </a:r>
            <a:endParaRPr/>
          </a:p>
          <a:p>
            <a:pPr marL="457200" lvl="0" indent="-317500" algn="l" rtl="0">
              <a:spcBef>
                <a:spcPts val="1000"/>
              </a:spcBef>
              <a:spcAft>
                <a:spcPts val="0"/>
              </a:spcAft>
              <a:buSzPts val="1400"/>
              <a:buChar char="●"/>
            </a:pPr>
            <a:r>
              <a:rPr lang="en"/>
              <a:t>During Transfer from MATLAB to R we were predominantly focused on MATLAB functions with MCMC Gibbs sampling and Bayesian optimization analysis which was performed in the MCMCMixed Effects MATLAB File.</a:t>
            </a:r>
            <a:endParaRPr/>
          </a:p>
          <a:p>
            <a:pPr marL="0" lvl="0" indent="0" algn="l" rtl="0">
              <a:spcBef>
                <a:spcPts val="1000"/>
              </a:spcBef>
              <a:spcAft>
                <a:spcPts val="1000"/>
              </a:spcAft>
              <a:buNone/>
            </a:pPr>
            <a:endParaRPr/>
          </a:p>
        </p:txBody>
      </p:sp>
      <p:sp>
        <p:nvSpPr>
          <p:cNvPr id="749" name="Google Shape;749;p49"/>
          <p:cNvSpPr txBox="1">
            <a:spLocks noGrp="1"/>
          </p:cNvSpPr>
          <p:nvPr>
            <p:ph type="title"/>
          </p:nvPr>
        </p:nvSpPr>
        <p:spPr>
          <a:xfrm>
            <a:off x="415756" y="349775"/>
            <a:ext cx="83124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Method 3: Bayesian Hierarchical Two-Stage Mixed-Effects (3)</a:t>
            </a:r>
            <a:endParaRPr sz="2300" dirty="0"/>
          </a:p>
        </p:txBody>
      </p:sp>
      <p:sp>
        <p:nvSpPr>
          <p:cNvPr id="750" name="Google Shape;750;p49"/>
          <p:cNvSpPr txBox="1"/>
          <p:nvPr/>
        </p:nvSpPr>
        <p:spPr>
          <a:xfrm>
            <a:off x="720000" y="922475"/>
            <a:ext cx="56601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latin typeface="Nunito"/>
                <a:ea typeface="Nunito"/>
                <a:cs typeface="Nunito"/>
                <a:sym typeface="Nunito"/>
              </a:rPr>
              <a:t>Set Up In MATLAB: Bayesian Hierarchical Two-Stage Mixed-Effects</a:t>
            </a:r>
            <a:endParaRPr u="sng">
              <a:solidFill>
                <a:schemeClr val="dk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0"/>
          <p:cNvSpPr txBox="1">
            <a:spLocks noGrp="1"/>
          </p:cNvSpPr>
          <p:nvPr>
            <p:ph type="body" idx="1"/>
          </p:nvPr>
        </p:nvSpPr>
        <p:spPr>
          <a:xfrm>
            <a:off x="720000" y="1258775"/>
            <a:ext cx="7820400" cy="3660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Specifically,  the MCMCMixed Effects MATLAB File defines priors for coefficients (beta), inverse covariance matrix (DInv), and residual variance (sigma2). Initial samples are then generated from priors to start MCMC simulation. </a:t>
            </a:r>
            <a:endParaRPr dirty="0"/>
          </a:p>
          <a:p>
            <a:pPr marL="457200" lvl="0" indent="-317500" algn="l" rtl="0">
              <a:spcBef>
                <a:spcPts val="1000"/>
              </a:spcBef>
              <a:spcAft>
                <a:spcPts val="0"/>
              </a:spcAft>
              <a:buSzPts val="1400"/>
              <a:buChar char="●"/>
            </a:pPr>
            <a:r>
              <a:rPr lang="en" dirty="0"/>
              <a:t>During MCMC iteration, parameters are updated from full conditional distributions. Chib and Carlin algorithms are used for sampling beta. </a:t>
            </a:r>
          </a:p>
          <a:p>
            <a:pPr marL="457200" lvl="0" indent="-317500" algn="l" rtl="0">
              <a:spcBef>
                <a:spcPts val="1000"/>
              </a:spcBef>
              <a:spcAft>
                <a:spcPts val="0"/>
              </a:spcAft>
              <a:buSzPts val="1400"/>
              <a:buChar char="●"/>
            </a:pPr>
            <a:r>
              <a:rPr lang="en" dirty="0"/>
              <a:t>Parameter values for the posterior distributions of parameters from each MCMC iteration stored in the "pars" cell array.</a:t>
            </a:r>
            <a:endParaRPr dirty="0"/>
          </a:p>
          <a:p>
            <a:pPr marL="457200" lvl="0" indent="-317500" algn="l" rtl="0">
              <a:spcBef>
                <a:spcPts val="1000"/>
              </a:spcBef>
              <a:spcAft>
                <a:spcPts val="0"/>
              </a:spcAft>
              <a:buSzPts val="1400"/>
              <a:buChar char="●"/>
            </a:pPr>
            <a:r>
              <a:rPr lang="en" dirty="0"/>
              <a:t>After matrix transformation and some calculations we obtain estimates for the mean posterior parameter for each run in relation to experimental designs.</a:t>
            </a:r>
            <a:endParaRPr dirty="0"/>
          </a:p>
        </p:txBody>
      </p:sp>
      <p:sp>
        <p:nvSpPr>
          <p:cNvPr id="756" name="Google Shape;756;p50"/>
          <p:cNvSpPr txBox="1">
            <a:spLocks noGrp="1"/>
          </p:cNvSpPr>
          <p:nvPr>
            <p:ph type="title"/>
          </p:nvPr>
        </p:nvSpPr>
        <p:spPr>
          <a:xfrm>
            <a:off x="415756" y="349775"/>
            <a:ext cx="83124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Method 3: Bayesian Hierarchical Two-Stage Mixed-Effects (4)</a:t>
            </a:r>
            <a:endParaRPr sz="2300" dirty="0"/>
          </a:p>
        </p:txBody>
      </p:sp>
      <p:sp>
        <p:nvSpPr>
          <p:cNvPr id="757" name="Google Shape;757;p50"/>
          <p:cNvSpPr txBox="1"/>
          <p:nvPr/>
        </p:nvSpPr>
        <p:spPr>
          <a:xfrm>
            <a:off x="720000" y="922475"/>
            <a:ext cx="56601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latin typeface="Nunito"/>
                <a:ea typeface="Nunito"/>
                <a:cs typeface="Nunito"/>
                <a:sym typeface="Nunito"/>
              </a:rPr>
              <a:t>Set Up In MATLAB: Bayesian Hierarchical Two-Stage Mixed-Effects</a:t>
            </a:r>
            <a:endParaRPr u="sng">
              <a:solidFill>
                <a:schemeClr val="dk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1"/>
          <p:cNvSpPr txBox="1">
            <a:spLocks noGrp="1"/>
          </p:cNvSpPr>
          <p:nvPr>
            <p:ph type="body" idx="1"/>
          </p:nvPr>
        </p:nvSpPr>
        <p:spPr>
          <a:xfrm>
            <a:off x="720000" y="1334975"/>
            <a:ext cx="78204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800" dirty="0"/>
              <a:t>We use the brm function from the brms package in R, which stands for Bayesian regression models using Stan. This is how we implement our Bayesian Hierarchical Model</a:t>
            </a:r>
            <a:endParaRPr sz="1800" dirty="0"/>
          </a:p>
          <a:p>
            <a:pPr marL="457200" lvl="0" indent="-317500" algn="l" rtl="0">
              <a:spcBef>
                <a:spcPts val="1000"/>
              </a:spcBef>
              <a:spcAft>
                <a:spcPts val="0"/>
              </a:spcAft>
              <a:buSzPts val="1400"/>
              <a:buChar char="●"/>
            </a:pPr>
            <a:r>
              <a:rPr lang="en" sz="1800" dirty="0"/>
              <a:t>We use a Sheffé's polynomial for our formula for all three methods in our Bayesian Model to ensure that we remove the intercept term. </a:t>
            </a:r>
            <a:endParaRPr sz="1800" dirty="0"/>
          </a:p>
          <a:p>
            <a:pPr marL="457200" lvl="0" indent="-317500" algn="l" rtl="0">
              <a:spcBef>
                <a:spcPts val="1000"/>
              </a:spcBef>
              <a:spcAft>
                <a:spcPts val="1000"/>
              </a:spcAft>
              <a:buSzPts val="1400"/>
              <a:buChar char="●"/>
            </a:pPr>
            <a:r>
              <a:rPr lang="en" sz="1800" dirty="0"/>
              <a:t>prior1 specifies a normal distribution with a mean of 0 and standard deviation of 100 for the regression coefficients.</a:t>
            </a:r>
            <a:endParaRPr sz="1800" dirty="0"/>
          </a:p>
        </p:txBody>
      </p:sp>
      <p:sp>
        <p:nvSpPr>
          <p:cNvPr id="763" name="Google Shape;763;p51"/>
          <p:cNvSpPr txBox="1">
            <a:spLocks noGrp="1"/>
          </p:cNvSpPr>
          <p:nvPr>
            <p:ph type="title"/>
          </p:nvPr>
        </p:nvSpPr>
        <p:spPr>
          <a:xfrm>
            <a:off x="430624" y="392125"/>
            <a:ext cx="82827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Method 3: Bayesian Hierarchical Two-Stage Mixed-Effects (5)</a:t>
            </a:r>
            <a:endParaRPr sz="2300" dirty="0"/>
          </a:p>
        </p:txBody>
      </p:sp>
      <p:sp>
        <p:nvSpPr>
          <p:cNvPr id="764" name="Google Shape;764;p51"/>
          <p:cNvSpPr txBox="1"/>
          <p:nvPr/>
        </p:nvSpPr>
        <p:spPr>
          <a:xfrm>
            <a:off x="720000" y="922475"/>
            <a:ext cx="5248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latin typeface="Nunito"/>
                <a:ea typeface="Nunito"/>
                <a:cs typeface="Nunito"/>
                <a:sym typeface="Nunito"/>
              </a:rPr>
              <a:t>Set Up In R: Bayesian Hierarchical Two-Stage Mixed-Effects</a:t>
            </a:r>
            <a:endParaRPr u="sng">
              <a:solidFill>
                <a:schemeClr val="dk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2"/>
          <p:cNvSpPr txBox="1">
            <a:spLocks noGrp="1"/>
          </p:cNvSpPr>
          <p:nvPr>
            <p:ph type="body" idx="1"/>
          </p:nvPr>
        </p:nvSpPr>
        <p:spPr>
          <a:xfrm>
            <a:off x="720000" y="1334975"/>
            <a:ext cx="7969200" cy="3820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800" dirty="0"/>
              <a:t>prior2 is for the standard deviation of the random effects associated with RunID, again assuming a normal distribution with mean 0 and standard deviation 100.</a:t>
            </a:r>
            <a:endParaRPr sz="1800" dirty="0"/>
          </a:p>
          <a:p>
            <a:pPr marL="457200" lvl="0" indent="-317500" algn="l" rtl="0">
              <a:spcBef>
                <a:spcPts val="1000"/>
              </a:spcBef>
              <a:spcAft>
                <a:spcPts val="0"/>
              </a:spcAft>
              <a:buSzPts val="1400"/>
              <a:buChar char="●"/>
            </a:pPr>
            <a:r>
              <a:rPr lang="en" sz="1800" dirty="0"/>
              <a:t>A max tree depth of 17 was used in the Hamiltonian Monte Carlo sampling</a:t>
            </a:r>
            <a:r>
              <a:rPr lang="en-US" sz="1800" dirty="0"/>
              <a:t>.</a:t>
            </a:r>
            <a:endParaRPr sz="1800" dirty="0"/>
          </a:p>
          <a:p>
            <a:pPr marL="457200" lvl="0" indent="-317500" algn="l" rtl="0">
              <a:spcBef>
                <a:spcPts val="1000"/>
              </a:spcBef>
              <a:spcAft>
                <a:spcPts val="0"/>
              </a:spcAft>
              <a:buSzPts val="1400"/>
              <a:buChar char="●"/>
            </a:pPr>
            <a:r>
              <a:rPr lang="en" sz="1800" dirty="0"/>
              <a:t>The model is set to run with 4 cores.</a:t>
            </a:r>
          </a:p>
          <a:p>
            <a:pPr marL="457200" lvl="0" indent="-317500" algn="l" rtl="0">
              <a:spcBef>
                <a:spcPts val="1000"/>
              </a:spcBef>
              <a:spcAft>
                <a:spcPts val="0"/>
              </a:spcAft>
              <a:buSzPts val="1400"/>
              <a:buChar char="●"/>
            </a:pPr>
            <a:r>
              <a:rPr lang="en" sz="1800" dirty="0"/>
              <a:t>The model is set to run for 4,000 iterations, which should help in achieving a good convergence.</a:t>
            </a:r>
            <a:endParaRPr sz="1800" dirty="0"/>
          </a:p>
        </p:txBody>
      </p:sp>
      <p:sp>
        <p:nvSpPr>
          <p:cNvPr id="770" name="Google Shape;770;p52"/>
          <p:cNvSpPr txBox="1">
            <a:spLocks noGrp="1"/>
          </p:cNvSpPr>
          <p:nvPr>
            <p:ph type="title"/>
          </p:nvPr>
        </p:nvSpPr>
        <p:spPr>
          <a:xfrm>
            <a:off x="434341" y="437825"/>
            <a:ext cx="82753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Method 3: Bayesian Hierarchical Two-Stage Mixed-Effects (6)</a:t>
            </a:r>
            <a:endParaRPr sz="2300" dirty="0"/>
          </a:p>
        </p:txBody>
      </p:sp>
      <p:sp>
        <p:nvSpPr>
          <p:cNvPr id="771" name="Google Shape;771;p52"/>
          <p:cNvSpPr txBox="1"/>
          <p:nvPr/>
        </p:nvSpPr>
        <p:spPr>
          <a:xfrm>
            <a:off x="720000" y="922475"/>
            <a:ext cx="506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latin typeface="Nunito"/>
                <a:ea typeface="Nunito"/>
                <a:cs typeface="Nunito"/>
                <a:sym typeface="Nunito"/>
              </a:rPr>
              <a:t>Set Up In R: Bayesian Hierarchical Two-Stage Mixed-Effects</a:t>
            </a:r>
            <a:endParaRPr u="sng">
              <a:solidFill>
                <a:schemeClr val="dk1"/>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3"/>
          <p:cNvSpPr txBox="1">
            <a:spLocks noGrp="1"/>
          </p:cNvSpPr>
          <p:nvPr>
            <p:ph type="title"/>
          </p:nvPr>
        </p:nvSpPr>
        <p:spPr>
          <a:xfrm>
            <a:off x="1768550" y="1607950"/>
            <a:ext cx="5607000" cy="19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1: Viscosity Data</a:t>
            </a:r>
            <a:endParaRPr sz="3700"/>
          </a:p>
        </p:txBody>
      </p:sp>
      <p:pic>
        <p:nvPicPr>
          <p:cNvPr id="782" name="Google Shape;782;p54"/>
          <p:cNvPicPr preferRelativeResize="0"/>
          <p:nvPr/>
        </p:nvPicPr>
        <p:blipFill rotWithShape="1">
          <a:blip r:embed="rId3">
            <a:alphaModFix/>
          </a:blip>
          <a:srcRect t="3610" b="3322"/>
          <a:stretch/>
        </p:blipFill>
        <p:spPr>
          <a:xfrm>
            <a:off x="371650" y="1456175"/>
            <a:ext cx="6114726" cy="2857500"/>
          </a:xfrm>
          <a:prstGeom prst="rect">
            <a:avLst/>
          </a:prstGeom>
          <a:noFill/>
          <a:ln>
            <a:noFill/>
          </a:ln>
        </p:spPr>
      </p:pic>
      <p:sp>
        <p:nvSpPr>
          <p:cNvPr id="783" name="Google Shape;783;p54"/>
          <p:cNvSpPr txBox="1"/>
          <p:nvPr/>
        </p:nvSpPr>
        <p:spPr>
          <a:xfrm>
            <a:off x="6345925" y="1456175"/>
            <a:ext cx="2798100" cy="3017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Nunito"/>
              <a:buChar char="●"/>
            </a:pPr>
            <a:r>
              <a:rPr lang="en" sz="1500">
                <a:solidFill>
                  <a:schemeClr val="accent6"/>
                </a:solidFill>
                <a:latin typeface="Nunito"/>
                <a:ea typeface="Nunito"/>
                <a:cs typeface="Nunito"/>
                <a:sym typeface="Nunito"/>
              </a:rPr>
              <a:t>A clear diagonal linear trend is observed.</a:t>
            </a:r>
            <a:endParaRPr sz="1500">
              <a:solidFill>
                <a:schemeClr val="accent6"/>
              </a:solidFill>
              <a:latin typeface="Nunito"/>
              <a:ea typeface="Nunito"/>
              <a:cs typeface="Nunito"/>
              <a:sym typeface="Nunito"/>
            </a:endParaRPr>
          </a:p>
          <a:p>
            <a:pPr marL="457200" lvl="0" indent="-323850" algn="l" rtl="0">
              <a:spcBef>
                <a:spcPts val="1000"/>
              </a:spcBef>
              <a:spcAft>
                <a:spcPts val="0"/>
              </a:spcAft>
              <a:buClr>
                <a:schemeClr val="accent6"/>
              </a:buClr>
              <a:buSzPts val="1500"/>
              <a:buFont typeface="Nunito"/>
              <a:buChar char="●"/>
            </a:pPr>
            <a:r>
              <a:rPr lang="en" sz="1500">
                <a:solidFill>
                  <a:schemeClr val="accent6"/>
                </a:solidFill>
                <a:latin typeface="Nunito"/>
                <a:ea typeface="Nunito"/>
                <a:cs typeface="Nunito"/>
                <a:sym typeface="Nunito"/>
              </a:rPr>
              <a:t>Variation Increases as Viscosity Value increases</a:t>
            </a:r>
            <a:endParaRPr sz="1500">
              <a:solidFill>
                <a:schemeClr val="accent6"/>
              </a:solidFill>
              <a:latin typeface="Nunito"/>
              <a:ea typeface="Nunito"/>
              <a:cs typeface="Nunito"/>
              <a:sym typeface="Nunito"/>
            </a:endParaRPr>
          </a:p>
          <a:p>
            <a:pPr marL="914400" lvl="1" indent="-323850" algn="l" rtl="0">
              <a:spcBef>
                <a:spcPts val="0"/>
              </a:spcBef>
              <a:spcAft>
                <a:spcPts val="0"/>
              </a:spcAft>
              <a:buClr>
                <a:schemeClr val="accent6"/>
              </a:buClr>
              <a:buSzPts val="1500"/>
              <a:buFont typeface="Nunito"/>
              <a:buChar char="○"/>
            </a:pPr>
            <a:r>
              <a:rPr lang="en" sz="1500">
                <a:solidFill>
                  <a:schemeClr val="accent6"/>
                </a:solidFill>
                <a:latin typeface="Nunito"/>
                <a:ea typeface="Nunito"/>
                <a:cs typeface="Nunito"/>
                <a:sym typeface="Nunito"/>
              </a:rPr>
              <a:t>There are few large Viscosity Values so not much of concern.</a:t>
            </a:r>
            <a:endParaRPr sz="1500">
              <a:solidFill>
                <a:schemeClr val="accent6"/>
              </a:solidFill>
              <a:latin typeface="Nunito"/>
              <a:ea typeface="Nunito"/>
              <a:cs typeface="Nunito"/>
              <a:sym typeface="Nunito"/>
            </a:endParaRPr>
          </a:p>
        </p:txBody>
      </p:sp>
      <p:sp>
        <p:nvSpPr>
          <p:cNvPr id="784" name="Google Shape;784;p54"/>
          <p:cNvSpPr txBox="1"/>
          <p:nvPr/>
        </p:nvSpPr>
        <p:spPr>
          <a:xfrm>
            <a:off x="491400" y="1017725"/>
            <a:ext cx="17832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latin typeface="Nunito"/>
                <a:ea typeface="Nunito"/>
                <a:cs typeface="Nunito"/>
                <a:sym typeface="Nunito"/>
              </a:rPr>
              <a:t>Method: Fit Curve </a:t>
            </a:r>
            <a:endParaRPr>
              <a:solidFill>
                <a:schemeClr val="accent6"/>
              </a:solidFill>
              <a:latin typeface="Nunito"/>
              <a:ea typeface="Nunito"/>
              <a:cs typeface="Nunito"/>
              <a:sym typeface="Nunito"/>
            </a:endParaRPr>
          </a:p>
        </p:txBody>
      </p:sp>
      <p:sp>
        <p:nvSpPr>
          <p:cNvPr id="785" name="Google Shape;785;p54"/>
          <p:cNvSpPr txBox="1"/>
          <p:nvPr/>
        </p:nvSpPr>
        <p:spPr>
          <a:xfrm>
            <a:off x="1938610" y="4415825"/>
            <a:ext cx="3285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Actual by Predicted plot for our Fit Curve Method</a:t>
            </a:r>
            <a:endParaRPr sz="1100" dirty="0">
              <a:solidFill>
                <a:schemeClr val="accent3"/>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1: Viscosity Data</a:t>
            </a:r>
            <a:endParaRPr sz="3700"/>
          </a:p>
        </p:txBody>
      </p:sp>
      <p:pic>
        <p:nvPicPr>
          <p:cNvPr id="791" name="Google Shape;791;p55"/>
          <p:cNvPicPr preferRelativeResize="0"/>
          <p:nvPr/>
        </p:nvPicPr>
        <p:blipFill>
          <a:blip r:embed="rId3">
            <a:alphaModFix/>
          </a:blip>
          <a:stretch>
            <a:fillRect/>
          </a:stretch>
        </p:blipFill>
        <p:spPr>
          <a:xfrm>
            <a:off x="222087" y="1422625"/>
            <a:ext cx="6154818" cy="3093299"/>
          </a:xfrm>
          <a:prstGeom prst="rect">
            <a:avLst/>
          </a:prstGeom>
          <a:noFill/>
          <a:ln>
            <a:noFill/>
          </a:ln>
        </p:spPr>
      </p:pic>
      <p:sp>
        <p:nvSpPr>
          <p:cNvPr id="792" name="Google Shape;792;p55"/>
          <p:cNvSpPr txBox="1"/>
          <p:nvPr/>
        </p:nvSpPr>
        <p:spPr>
          <a:xfrm>
            <a:off x="374500" y="1017725"/>
            <a:ext cx="17832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latin typeface="Nunito"/>
                <a:ea typeface="Nunito"/>
                <a:cs typeface="Nunito"/>
                <a:sym typeface="Nunito"/>
              </a:rPr>
              <a:t>Method: FPC </a:t>
            </a:r>
            <a:endParaRPr dirty="0">
              <a:solidFill>
                <a:schemeClr val="accent6"/>
              </a:solidFill>
              <a:latin typeface="Nunito"/>
              <a:ea typeface="Nunito"/>
              <a:cs typeface="Nunito"/>
              <a:sym typeface="Nunito"/>
            </a:endParaRPr>
          </a:p>
        </p:txBody>
      </p:sp>
      <p:sp>
        <p:nvSpPr>
          <p:cNvPr id="793" name="Google Shape;793;p55"/>
          <p:cNvSpPr txBox="1"/>
          <p:nvPr/>
        </p:nvSpPr>
        <p:spPr>
          <a:xfrm>
            <a:off x="1739590" y="4595950"/>
            <a:ext cx="289701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Actual by Predicted Plot for FPC Method</a:t>
            </a:r>
            <a:endParaRPr sz="1100" dirty="0">
              <a:solidFill>
                <a:schemeClr val="accent3"/>
              </a:solidFill>
              <a:latin typeface="Nunito"/>
              <a:ea typeface="Nunito"/>
              <a:cs typeface="Nunito"/>
              <a:sym typeface="Nunito"/>
            </a:endParaRPr>
          </a:p>
        </p:txBody>
      </p:sp>
      <p:sp>
        <p:nvSpPr>
          <p:cNvPr id="794" name="Google Shape;794;p55"/>
          <p:cNvSpPr txBox="1"/>
          <p:nvPr/>
        </p:nvSpPr>
        <p:spPr>
          <a:xfrm>
            <a:off x="6345925" y="1456175"/>
            <a:ext cx="2798100" cy="3372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Nunito"/>
              <a:buChar char="●"/>
            </a:pPr>
            <a:r>
              <a:rPr lang="en" sz="1500" dirty="0">
                <a:solidFill>
                  <a:schemeClr val="accent6"/>
                </a:solidFill>
                <a:latin typeface="Nunito"/>
                <a:ea typeface="Nunito"/>
                <a:cs typeface="Nunito"/>
                <a:sym typeface="Nunito"/>
              </a:rPr>
              <a:t>A less than diagonal trend is observed.</a:t>
            </a:r>
            <a:endParaRPr sz="1500" dirty="0">
              <a:solidFill>
                <a:schemeClr val="accent6"/>
              </a:solidFill>
              <a:latin typeface="Nunito"/>
              <a:ea typeface="Nunito"/>
              <a:cs typeface="Nunito"/>
              <a:sym typeface="Nunito"/>
            </a:endParaRPr>
          </a:p>
          <a:p>
            <a:pPr marL="914400" lvl="1" indent="-323850" algn="l" rtl="0">
              <a:spcBef>
                <a:spcPts val="1000"/>
              </a:spcBef>
              <a:spcAft>
                <a:spcPts val="0"/>
              </a:spcAft>
              <a:buClr>
                <a:schemeClr val="accent6"/>
              </a:buClr>
              <a:buSzPts val="1500"/>
              <a:buFont typeface="Nunito"/>
              <a:buChar char="○"/>
            </a:pPr>
            <a:r>
              <a:rPr lang="en" sz="1500" dirty="0">
                <a:solidFill>
                  <a:schemeClr val="accent6"/>
                </a:solidFill>
                <a:latin typeface="Nunito"/>
                <a:ea typeface="Nunito"/>
                <a:cs typeface="Nunito"/>
                <a:sym typeface="Nunito"/>
              </a:rPr>
              <a:t>FPC looks to not be a preferred method working with this Data set</a:t>
            </a:r>
            <a:endParaRPr sz="1500" dirty="0">
              <a:solidFill>
                <a:schemeClr val="accent6"/>
              </a:solidFill>
              <a:latin typeface="Nunito"/>
              <a:ea typeface="Nunito"/>
              <a:cs typeface="Nunito"/>
              <a:sym typeface="Nunito"/>
            </a:endParaRPr>
          </a:p>
          <a:p>
            <a:pPr marL="457200" lvl="0" indent="-323850" algn="l" rtl="0">
              <a:spcBef>
                <a:spcPts val="1000"/>
              </a:spcBef>
              <a:spcAft>
                <a:spcPts val="0"/>
              </a:spcAft>
              <a:buClr>
                <a:schemeClr val="accent6"/>
              </a:buClr>
              <a:buSzPts val="1500"/>
              <a:buFont typeface="Nunito"/>
              <a:buChar char="●"/>
            </a:pPr>
            <a:r>
              <a:rPr lang="en" sz="1500" dirty="0">
                <a:solidFill>
                  <a:schemeClr val="accent6"/>
                </a:solidFill>
                <a:latin typeface="Nunito"/>
                <a:ea typeface="Nunito"/>
                <a:cs typeface="Nunito"/>
                <a:sym typeface="Nunito"/>
              </a:rPr>
              <a:t>Variation Increases as Viscosity Value increases.</a:t>
            </a:r>
            <a:endParaRPr sz="1500" dirty="0">
              <a:solidFill>
                <a:schemeClr val="accent6"/>
              </a:solidFill>
              <a:latin typeface="Nunito"/>
              <a:ea typeface="Nunito"/>
              <a:cs typeface="Nunito"/>
              <a:sym typeface="Nunito"/>
            </a:endParaRPr>
          </a:p>
          <a:p>
            <a:pPr marL="457200" lvl="0" indent="-323850" algn="l" rtl="0">
              <a:spcBef>
                <a:spcPts val="1000"/>
              </a:spcBef>
              <a:spcAft>
                <a:spcPts val="1000"/>
              </a:spcAft>
              <a:buClr>
                <a:schemeClr val="accent6"/>
              </a:buClr>
              <a:buSzPts val="1500"/>
              <a:buFont typeface="Nunito"/>
              <a:buChar char="●"/>
            </a:pPr>
            <a:r>
              <a:rPr lang="en" sz="1500" dirty="0">
                <a:solidFill>
                  <a:schemeClr val="accent6"/>
                </a:solidFill>
                <a:latin typeface="Nunito"/>
                <a:ea typeface="Nunito"/>
                <a:cs typeface="Nunito"/>
                <a:sym typeface="Nunito"/>
              </a:rPr>
              <a:t>There seems to be accuracy in our prediction but not specific. </a:t>
            </a:r>
            <a:endParaRPr sz="1500" dirty="0">
              <a:solidFill>
                <a:schemeClr val="accent6"/>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1: Viscosity Data</a:t>
            </a:r>
            <a:endParaRPr sz="3700"/>
          </a:p>
        </p:txBody>
      </p:sp>
      <p:pic>
        <p:nvPicPr>
          <p:cNvPr id="800" name="Google Shape;800;p56"/>
          <p:cNvPicPr preferRelativeResize="0"/>
          <p:nvPr/>
        </p:nvPicPr>
        <p:blipFill>
          <a:blip r:embed="rId3">
            <a:alphaModFix/>
          </a:blip>
          <a:stretch>
            <a:fillRect/>
          </a:stretch>
        </p:blipFill>
        <p:spPr>
          <a:xfrm>
            <a:off x="185988" y="1540325"/>
            <a:ext cx="6202518" cy="3093300"/>
          </a:xfrm>
          <a:prstGeom prst="rect">
            <a:avLst/>
          </a:prstGeom>
          <a:noFill/>
          <a:ln>
            <a:noFill/>
          </a:ln>
        </p:spPr>
      </p:pic>
      <p:sp>
        <p:nvSpPr>
          <p:cNvPr id="801" name="Google Shape;801;p56"/>
          <p:cNvSpPr txBox="1"/>
          <p:nvPr/>
        </p:nvSpPr>
        <p:spPr>
          <a:xfrm>
            <a:off x="109800" y="1110875"/>
            <a:ext cx="55917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latin typeface="Nunito"/>
                <a:ea typeface="Nunito"/>
                <a:cs typeface="Nunito"/>
                <a:sym typeface="Nunito"/>
              </a:rPr>
              <a:t>Method: Bayesian Hierarchical Two-Stage Mixed-Effects (MATLAB)</a:t>
            </a:r>
            <a:endParaRPr>
              <a:solidFill>
                <a:schemeClr val="accent6"/>
              </a:solidFill>
              <a:latin typeface="Nunito"/>
              <a:ea typeface="Nunito"/>
              <a:cs typeface="Nunito"/>
              <a:sym typeface="Nunito"/>
            </a:endParaRPr>
          </a:p>
        </p:txBody>
      </p:sp>
      <p:sp>
        <p:nvSpPr>
          <p:cNvPr id="802" name="Google Shape;802;p56"/>
          <p:cNvSpPr txBox="1"/>
          <p:nvPr/>
        </p:nvSpPr>
        <p:spPr>
          <a:xfrm>
            <a:off x="422850" y="4633625"/>
            <a:ext cx="572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Actual by Predicted plot for our Bayesian Hierarchical Two-Stage Mixed-Effects Method</a:t>
            </a:r>
            <a:endParaRPr sz="1100" dirty="0">
              <a:solidFill>
                <a:schemeClr val="accent3"/>
              </a:solidFill>
              <a:latin typeface="Nunito"/>
              <a:ea typeface="Nunito"/>
              <a:cs typeface="Nunito"/>
              <a:sym typeface="Nunito"/>
            </a:endParaRPr>
          </a:p>
        </p:txBody>
      </p:sp>
      <p:sp>
        <p:nvSpPr>
          <p:cNvPr id="803" name="Google Shape;803;p56"/>
          <p:cNvSpPr txBox="1"/>
          <p:nvPr/>
        </p:nvSpPr>
        <p:spPr>
          <a:xfrm>
            <a:off x="6345925" y="1456175"/>
            <a:ext cx="2798100" cy="3017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Nunito"/>
              <a:buChar char="●"/>
            </a:pPr>
            <a:r>
              <a:rPr lang="en" sz="1500">
                <a:solidFill>
                  <a:schemeClr val="accent6"/>
                </a:solidFill>
                <a:latin typeface="Nunito"/>
                <a:ea typeface="Nunito"/>
                <a:cs typeface="Nunito"/>
                <a:sym typeface="Nunito"/>
              </a:rPr>
              <a:t>This is a horrible fit.</a:t>
            </a:r>
            <a:endParaRPr sz="1500">
              <a:solidFill>
                <a:schemeClr val="accent6"/>
              </a:solidFill>
              <a:latin typeface="Nunito"/>
              <a:ea typeface="Nunito"/>
              <a:cs typeface="Nunito"/>
              <a:sym typeface="Nunito"/>
            </a:endParaRPr>
          </a:p>
          <a:p>
            <a:pPr marL="457200" lvl="0" indent="-323850" algn="l" rtl="0">
              <a:spcBef>
                <a:spcPts val="1000"/>
              </a:spcBef>
              <a:spcAft>
                <a:spcPts val="0"/>
              </a:spcAft>
              <a:buClr>
                <a:schemeClr val="accent6"/>
              </a:buClr>
              <a:buSzPts val="1500"/>
              <a:buFont typeface="Nunito"/>
              <a:buChar char="●"/>
            </a:pPr>
            <a:r>
              <a:rPr lang="en" sz="1500">
                <a:solidFill>
                  <a:schemeClr val="accent6"/>
                </a:solidFill>
                <a:latin typeface="Nunito"/>
                <a:ea typeface="Nunito"/>
                <a:cs typeface="Nunito"/>
                <a:sym typeface="Nunito"/>
              </a:rPr>
              <a:t>Our Predicted Values Scale is not near the range of our Actual Viscosity Values.</a:t>
            </a:r>
            <a:endParaRPr sz="1500">
              <a:solidFill>
                <a:schemeClr val="accent6"/>
              </a:solidFill>
              <a:latin typeface="Nunito"/>
              <a:ea typeface="Nunito"/>
              <a:cs typeface="Nunito"/>
              <a:sym typeface="Nunito"/>
            </a:endParaRPr>
          </a:p>
          <a:p>
            <a:pPr marL="457200" lvl="0" indent="-323850" algn="l" rtl="0">
              <a:spcBef>
                <a:spcPts val="1000"/>
              </a:spcBef>
              <a:spcAft>
                <a:spcPts val="0"/>
              </a:spcAft>
              <a:buClr>
                <a:schemeClr val="accent6"/>
              </a:buClr>
              <a:buSzPts val="1500"/>
              <a:buFont typeface="Nunito"/>
              <a:buChar char="●"/>
            </a:pPr>
            <a:r>
              <a:rPr lang="en" sz="1500">
                <a:solidFill>
                  <a:schemeClr val="accent6"/>
                </a:solidFill>
                <a:latin typeface="Nunito"/>
                <a:ea typeface="Nunito"/>
                <a:cs typeface="Nunito"/>
                <a:sym typeface="Nunito"/>
              </a:rPr>
              <a:t>Complete Vertical Line with no indication of Fit.</a:t>
            </a:r>
            <a:endParaRPr sz="1500">
              <a:solidFill>
                <a:schemeClr val="accent6"/>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1: Viscosity Data</a:t>
            </a:r>
            <a:endParaRPr sz="3700"/>
          </a:p>
        </p:txBody>
      </p:sp>
      <p:pic>
        <p:nvPicPr>
          <p:cNvPr id="809" name="Google Shape;809;p57"/>
          <p:cNvPicPr preferRelativeResize="0"/>
          <p:nvPr/>
        </p:nvPicPr>
        <p:blipFill>
          <a:blip r:embed="rId3">
            <a:alphaModFix/>
          </a:blip>
          <a:stretch>
            <a:fillRect/>
          </a:stretch>
        </p:blipFill>
        <p:spPr>
          <a:xfrm>
            <a:off x="186600" y="1322525"/>
            <a:ext cx="6219162" cy="3093300"/>
          </a:xfrm>
          <a:prstGeom prst="rect">
            <a:avLst/>
          </a:prstGeom>
          <a:noFill/>
          <a:ln>
            <a:noFill/>
          </a:ln>
        </p:spPr>
      </p:pic>
      <p:sp>
        <p:nvSpPr>
          <p:cNvPr id="810" name="Google Shape;810;p57"/>
          <p:cNvSpPr txBox="1"/>
          <p:nvPr/>
        </p:nvSpPr>
        <p:spPr>
          <a:xfrm>
            <a:off x="48824" y="4552925"/>
            <a:ext cx="7392756"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Comparison of Actual by Predicted plot for our Bayesian Hierarchical Two-Stage Mixed-Effects Method (MATLAB)</a:t>
            </a:r>
            <a:endParaRPr sz="1100" dirty="0">
              <a:solidFill>
                <a:schemeClr val="accent3"/>
              </a:solidFill>
              <a:latin typeface="Nunito"/>
              <a:ea typeface="Nunito"/>
              <a:cs typeface="Nunito"/>
              <a:sym typeface="Nunito"/>
            </a:endParaRPr>
          </a:p>
        </p:txBody>
      </p:sp>
      <p:sp>
        <p:nvSpPr>
          <p:cNvPr id="811" name="Google Shape;811;p57"/>
          <p:cNvSpPr txBox="1"/>
          <p:nvPr/>
        </p:nvSpPr>
        <p:spPr>
          <a:xfrm>
            <a:off x="6345925" y="1456175"/>
            <a:ext cx="2731800" cy="3017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Nunito"/>
              <a:buChar char="●"/>
            </a:pPr>
            <a:r>
              <a:rPr lang="en" sz="1500">
                <a:solidFill>
                  <a:schemeClr val="accent6"/>
                </a:solidFill>
                <a:latin typeface="Nunito"/>
                <a:ea typeface="Nunito"/>
                <a:cs typeface="Nunito"/>
                <a:sym typeface="Nunito"/>
              </a:rPr>
              <a:t>The Range of Prediction is nowhere near the Actual Viscosity Values.</a:t>
            </a:r>
            <a:endParaRPr sz="1500">
              <a:solidFill>
                <a:schemeClr val="accent6"/>
              </a:solidFill>
              <a:latin typeface="Nunito"/>
              <a:ea typeface="Nunito"/>
              <a:cs typeface="Nunito"/>
              <a:sym typeface="Nunito"/>
            </a:endParaRPr>
          </a:p>
          <a:p>
            <a:pPr marL="457200" lvl="0" indent="-323850" algn="l" rtl="0">
              <a:spcBef>
                <a:spcPts val="1000"/>
              </a:spcBef>
              <a:spcAft>
                <a:spcPts val="1000"/>
              </a:spcAft>
              <a:buClr>
                <a:schemeClr val="accent6"/>
              </a:buClr>
              <a:buSzPts val="1500"/>
              <a:buFont typeface="Nunito"/>
              <a:buChar char="●"/>
            </a:pPr>
            <a:r>
              <a:rPr lang="en" sz="1500">
                <a:solidFill>
                  <a:schemeClr val="accent6"/>
                </a:solidFill>
                <a:latin typeface="Nunito"/>
                <a:ea typeface="Nunito"/>
                <a:cs typeface="Nunito"/>
                <a:sym typeface="Nunito"/>
              </a:rPr>
              <a:t>Observed Prediction trend is not similar to Actual Viscosity by Time Trend </a:t>
            </a:r>
            <a:endParaRPr sz="1500">
              <a:solidFill>
                <a:schemeClr val="accent6"/>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1: Viscosity Data</a:t>
            </a:r>
            <a:endParaRPr sz="3700"/>
          </a:p>
        </p:txBody>
      </p:sp>
      <p:sp>
        <p:nvSpPr>
          <p:cNvPr id="817" name="Google Shape;817;p58"/>
          <p:cNvSpPr txBox="1"/>
          <p:nvPr/>
        </p:nvSpPr>
        <p:spPr>
          <a:xfrm>
            <a:off x="6563100" y="1385100"/>
            <a:ext cx="2640300" cy="2231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6"/>
              </a:buClr>
              <a:buSzPts val="1400"/>
              <a:buFont typeface="Nunito"/>
              <a:buChar char="●"/>
            </a:pPr>
            <a:r>
              <a:rPr lang="en">
                <a:solidFill>
                  <a:schemeClr val="accent6"/>
                </a:solidFill>
                <a:latin typeface="Nunito"/>
                <a:ea typeface="Nunito"/>
                <a:cs typeface="Nunito"/>
                <a:sym typeface="Nunito"/>
              </a:rPr>
              <a:t>Vertical Line Instead of a Exponential Decreasing Trend.</a:t>
            </a:r>
            <a:endParaRPr>
              <a:solidFill>
                <a:schemeClr val="accent6"/>
              </a:solidFill>
              <a:latin typeface="Nunito"/>
              <a:ea typeface="Nunito"/>
              <a:cs typeface="Nunito"/>
              <a:sym typeface="Nunito"/>
            </a:endParaRPr>
          </a:p>
          <a:p>
            <a:pPr marL="457200" lvl="0" indent="-317500" algn="l" rtl="0">
              <a:spcBef>
                <a:spcPts val="0"/>
              </a:spcBef>
              <a:spcAft>
                <a:spcPts val="0"/>
              </a:spcAft>
              <a:buClr>
                <a:schemeClr val="accent6"/>
              </a:buClr>
              <a:buSzPts val="1400"/>
              <a:buFont typeface="Nunito"/>
              <a:buChar char="●"/>
            </a:pPr>
            <a:r>
              <a:rPr lang="en">
                <a:solidFill>
                  <a:schemeClr val="accent6"/>
                </a:solidFill>
                <a:latin typeface="Nunito"/>
                <a:ea typeface="Nunito"/>
                <a:cs typeface="Nunito"/>
                <a:sym typeface="Nunito"/>
              </a:rPr>
              <a:t>Prediction Viscosity Scale is nowhere near the range of the Actual Viscosity Values.</a:t>
            </a:r>
            <a:endParaRPr>
              <a:solidFill>
                <a:schemeClr val="accent6"/>
              </a:solidFill>
              <a:latin typeface="Nunito"/>
              <a:ea typeface="Nunito"/>
              <a:cs typeface="Nunito"/>
              <a:sym typeface="Nunito"/>
            </a:endParaRPr>
          </a:p>
        </p:txBody>
      </p:sp>
      <p:pic>
        <p:nvPicPr>
          <p:cNvPr id="818" name="Google Shape;818;p58"/>
          <p:cNvPicPr preferRelativeResize="0"/>
          <p:nvPr/>
        </p:nvPicPr>
        <p:blipFill>
          <a:blip r:embed="rId3">
            <a:alphaModFix/>
          </a:blip>
          <a:stretch>
            <a:fillRect/>
          </a:stretch>
        </p:blipFill>
        <p:spPr>
          <a:xfrm>
            <a:off x="442175" y="1385100"/>
            <a:ext cx="5988899" cy="2999649"/>
          </a:xfrm>
          <a:prstGeom prst="rect">
            <a:avLst/>
          </a:prstGeom>
          <a:noFill/>
          <a:ln>
            <a:noFill/>
          </a:ln>
        </p:spPr>
      </p:pic>
      <p:sp>
        <p:nvSpPr>
          <p:cNvPr id="819" name="Google Shape;819;p58"/>
          <p:cNvSpPr txBox="1"/>
          <p:nvPr/>
        </p:nvSpPr>
        <p:spPr>
          <a:xfrm>
            <a:off x="442175" y="1017725"/>
            <a:ext cx="49173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latin typeface="Nunito"/>
                <a:ea typeface="Nunito"/>
                <a:cs typeface="Nunito"/>
                <a:sym typeface="Nunito"/>
              </a:rPr>
              <a:t>Method: Bayesian Hierarchical Two-Stage Mixed-Effects</a:t>
            </a:r>
            <a:endParaRPr>
              <a:solidFill>
                <a:schemeClr val="accent6"/>
              </a:solidFill>
              <a:latin typeface="Nunito"/>
              <a:ea typeface="Nunito"/>
              <a:cs typeface="Nunito"/>
              <a:sym typeface="Nunito"/>
            </a:endParaRPr>
          </a:p>
        </p:txBody>
      </p:sp>
      <p:sp>
        <p:nvSpPr>
          <p:cNvPr id="820" name="Google Shape;820;p58"/>
          <p:cNvSpPr txBox="1"/>
          <p:nvPr/>
        </p:nvSpPr>
        <p:spPr>
          <a:xfrm>
            <a:off x="442175" y="4514850"/>
            <a:ext cx="5988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Actual by Predicted plot for our Bayesian Hierarchical Two-Stage Mixed-Effects Method (R)</a:t>
            </a:r>
            <a:endParaRPr sz="1100" dirty="0">
              <a:solidFill>
                <a:schemeClr val="accent3"/>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615" name="Google Shape;615;p32"/>
          <p:cNvSpPr txBox="1">
            <a:spLocks noGrp="1"/>
          </p:cNvSpPr>
          <p:nvPr>
            <p:ph type="body" idx="1"/>
          </p:nvPr>
        </p:nvSpPr>
        <p:spPr>
          <a:xfrm>
            <a:off x="460917" y="987150"/>
            <a:ext cx="8147824" cy="3844800"/>
          </a:xfrm>
          <a:prstGeom prst="rect">
            <a:avLst/>
          </a:prstGeom>
        </p:spPr>
        <p:txBody>
          <a:bodyPr spcFirstLastPara="1" wrap="square" lIns="91425" tIns="91425" rIns="91425" bIns="91425" anchor="t" anchorCtr="0">
            <a:noAutofit/>
          </a:bodyPr>
          <a:lstStyle/>
          <a:p>
            <a:pPr rtl="0" fontAlgn="base">
              <a:spcBef>
                <a:spcPts val="0"/>
              </a:spcBef>
              <a:spcAft>
                <a:spcPts val="1000"/>
              </a:spcAft>
              <a:buFont typeface="Arial" panose="020B0604020202020204" pitchFamily="34" charset="0"/>
              <a:buChar char="•"/>
            </a:pPr>
            <a:r>
              <a:rPr lang="en-US" sz="1500" b="0" i="0" u="none" strike="noStrike" dirty="0">
                <a:solidFill>
                  <a:srgbClr val="084569"/>
                </a:solidFill>
                <a:effectLst/>
                <a:latin typeface="Nunito" pitchFamily="2" charset="0"/>
              </a:rPr>
              <a:t>Functional data analysis (FDA) deals with the analysis and theory of data that are in the form of functions, images and shapes, or more general objects.</a:t>
            </a:r>
          </a:p>
          <a:p>
            <a:pPr rtl="0" fontAlgn="base">
              <a:spcBef>
                <a:spcPts val="0"/>
              </a:spcBef>
              <a:spcAft>
                <a:spcPts val="1000"/>
              </a:spcAft>
              <a:buFont typeface="Arial" panose="020B0604020202020204" pitchFamily="34" charset="0"/>
              <a:buChar char="•"/>
            </a:pPr>
            <a:r>
              <a:rPr lang="en-US" sz="1500" b="0" i="0" u="none" strike="noStrike" dirty="0">
                <a:solidFill>
                  <a:srgbClr val="084569"/>
                </a:solidFill>
                <a:effectLst/>
                <a:latin typeface="Nunito" pitchFamily="2" charset="0"/>
              </a:rPr>
              <a:t>Focused on the curves produced from our Functional Data.</a:t>
            </a:r>
          </a:p>
          <a:p>
            <a:pPr rtl="0" fontAlgn="base">
              <a:spcBef>
                <a:spcPts val="0"/>
              </a:spcBef>
              <a:spcAft>
                <a:spcPts val="1000"/>
              </a:spcAft>
              <a:buFont typeface="Arial" panose="020B0604020202020204" pitchFamily="34" charset="0"/>
              <a:buChar char="•"/>
            </a:pPr>
            <a:r>
              <a:rPr lang="en-US" sz="1500" b="0" i="0" u="none" strike="noStrike" dirty="0">
                <a:solidFill>
                  <a:srgbClr val="084569"/>
                </a:solidFill>
                <a:effectLst/>
                <a:latin typeface="Nunito" pitchFamily="2" charset="0"/>
              </a:rPr>
              <a:t>By modeling the entire functional curve, we can predict and understand behavior based on experimental changes.</a:t>
            </a:r>
          </a:p>
          <a:p>
            <a:pPr rtl="0" fontAlgn="base">
              <a:spcBef>
                <a:spcPts val="0"/>
              </a:spcBef>
              <a:spcAft>
                <a:spcPts val="1000"/>
              </a:spcAft>
              <a:buFont typeface="Arial" panose="020B0604020202020204" pitchFamily="34" charset="0"/>
              <a:buChar char="•"/>
            </a:pPr>
            <a:r>
              <a:rPr lang="en-US" sz="1500" b="0" i="0" u="none" strike="noStrike" dirty="0">
                <a:solidFill>
                  <a:srgbClr val="084569"/>
                </a:solidFill>
                <a:effectLst/>
                <a:latin typeface="Nunito" pitchFamily="2" charset="0"/>
              </a:rPr>
              <a:t>In this project we investigate:</a:t>
            </a:r>
          </a:p>
          <a:p>
            <a:pPr lvl="1" fontAlgn="base">
              <a:spcAft>
                <a:spcPts val="1000"/>
              </a:spcAft>
              <a:buFont typeface="Arial" panose="020B0604020202020204" pitchFamily="34" charset="0"/>
              <a:buChar char="•"/>
            </a:pPr>
            <a:r>
              <a:rPr lang="en-US" sz="1500" b="0" i="0" u="none" strike="noStrike" dirty="0">
                <a:solidFill>
                  <a:srgbClr val="084569"/>
                </a:solidFill>
                <a:effectLst/>
                <a:latin typeface="Nunito" pitchFamily="2" charset="0"/>
              </a:rPr>
              <a:t>JMP's Fit Curve</a:t>
            </a:r>
          </a:p>
          <a:p>
            <a:pPr lvl="1" fontAlgn="base">
              <a:spcAft>
                <a:spcPts val="1000"/>
              </a:spcAft>
              <a:buFont typeface="Arial" panose="020B0604020202020204" pitchFamily="34" charset="0"/>
              <a:buChar char="•"/>
            </a:pPr>
            <a:r>
              <a:rPr lang="en-US" sz="1500" b="0" i="0" u="none" strike="noStrike" dirty="0">
                <a:solidFill>
                  <a:srgbClr val="084569"/>
                </a:solidFill>
                <a:effectLst/>
                <a:latin typeface="Nunito" pitchFamily="2" charset="0"/>
              </a:rPr>
              <a:t>Functional Principles Components (FPC)</a:t>
            </a:r>
          </a:p>
          <a:p>
            <a:pPr lvl="1" fontAlgn="base">
              <a:spcAft>
                <a:spcPts val="1000"/>
              </a:spcAft>
              <a:buFont typeface="Arial" panose="020B0604020202020204" pitchFamily="34" charset="0"/>
              <a:buChar char="•"/>
            </a:pPr>
            <a:r>
              <a:rPr lang="en-US" sz="1500" dirty="0">
                <a:solidFill>
                  <a:srgbClr val="084569"/>
                </a:solidFill>
                <a:latin typeface="Nunito" pitchFamily="2" charset="0"/>
              </a:rPr>
              <a:t>A </a:t>
            </a:r>
            <a:r>
              <a:rPr lang="en-US" sz="1500" b="0" i="0" u="none" strike="noStrike" dirty="0">
                <a:solidFill>
                  <a:srgbClr val="084569"/>
                </a:solidFill>
                <a:effectLst/>
                <a:latin typeface="Nunito" pitchFamily="2" charset="0"/>
              </a:rPr>
              <a:t>Bayesian Hierarchical Two-Stage Mixed-Effects model</a:t>
            </a:r>
            <a:endParaRPr lang="en-US"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1: Viscosity Data</a:t>
            </a:r>
            <a:endParaRPr sz="3700"/>
          </a:p>
        </p:txBody>
      </p:sp>
      <p:sp>
        <p:nvSpPr>
          <p:cNvPr id="826" name="Google Shape;826;p59"/>
          <p:cNvSpPr txBox="1"/>
          <p:nvPr/>
        </p:nvSpPr>
        <p:spPr>
          <a:xfrm>
            <a:off x="757950" y="4415825"/>
            <a:ext cx="762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latin typeface="Nunito"/>
                <a:ea typeface="Nunito"/>
                <a:cs typeface="Nunito"/>
                <a:sym typeface="Nunito"/>
              </a:rPr>
              <a:t>Predicted Values against our Actual Viscosity values for our Viscosity Data. We also compute the average difference between actual and predicted values for each method for comparison.</a:t>
            </a:r>
            <a:endParaRPr>
              <a:solidFill>
                <a:schemeClr val="accent3"/>
              </a:solidFill>
              <a:latin typeface="Nunito"/>
              <a:ea typeface="Nunito"/>
              <a:cs typeface="Nunito"/>
              <a:sym typeface="Nunito"/>
            </a:endParaRPr>
          </a:p>
          <a:p>
            <a:pPr marL="0" lvl="0" indent="0" algn="l" rtl="0">
              <a:spcBef>
                <a:spcPts val="0"/>
              </a:spcBef>
              <a:spcAft>
                <a:spcPts val="0"/>
              </a:spcAft>
              <a:buNone/>
            </a:pPr>
            <a:endParaRPr>
              <a:solidFill>
                <a:schemeClr val="accent6"/>
              </a:solidFill>
              <a:latin typeface="Nunito"/>
              <a:ea typeface="Nunito"/>
              <a:cs typeface="Nunito"/>
              <a:sym typeface="Nunito"/>
            </a:endParaRPr>
          </a:p>
        </p:txBody>
      </p:sp>
      <p:pic>
        <p:nvPicPr>
          <p:cNvPr id="827" name="Google Shape;827;p59"/>
          <p:cNvPicPr preferRelativeResize="0"/>
          <p:nvPr/>
        </p:nvPicPr>
        <p:blipFill>
          <a:blip r:embed="rId3">
            <a:alphaModFix/>
          </a:blip>
          <a:stretch>
            <a:fillRect/>
          </a:stretch>
        </p:blipFill>
        <p:spPr>
          <a:xfrm>
            <a:off x="947850" y="1017725"/>
            <a:ext cx="7359803" cy="3398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6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1: Viscosity Data</a:t>
            </a:r>
            <a:endParaRPr sz="3700"/>
          </a:p>
        </p:txBody>
      </p:sp>
      <p:sp>
        <p:nvSpPr>
          <p:cNvPr id="833" name="Google Shape;833;p60"/>
          <p:cNvSpPr txBox="1"/>
          <p:nvPr/>
        </p:nvSpPr>
        <p:spPr>
          <a:xfrm>
            <a:off x="6700275" y="1170050"/>
            <a:ext cx="2388900" cy="3177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6"/>
              </a:buClr>
              <a:buSzPts val="1400"/>
              <a:buFont typeface="Nunito"/>
              <a:buChar char="●"/>
            </a:pPr>
            <a:r>
              <a:rPr lang="en">
                <a:solidFill>
                  <a:schemeClr val="accent6"/>
                </a:solidFill>
                <a:latin typeface="Nunito"/>
                <a:ea typeface="Nunito"/>
                <a:cs typeface="Nunito"/>
                <a:sym typeface="Nunito"/>
              </a:rPr>
              <a:t>Fit Curve and FPC both display similar trends compared Actual Viscosity Values.</a:t>
            </a:r>
            <a:endParaRPr>
              <a:solidFill>
                <a:schemeClr val="accent6"/>
              </a:solidFill>
              <a:latin typeface="Nunito"/>
              <a:ea typeface="Nunito"/>
              <a:cs typeface="Nunito"/>
              <a:sym typeface="Nunito"/>
            </a:endParaRPr>
          </a:p>
          <a:p>
            <a:pPr marL="457200" lvl="0" indent="-317500" algn="l" rtl="0">
              <a:spcBef>
                <a:spcPts val="0"/>
              </a:spcBef>
              <a:spcAft>
                <a:spcPts val="0"/>
              </a:spcAft>
              <a:buClr>
                <a:schemeClr val="accent6"/>
              </a:buClr>
              <a:buSzPts val="1400"/>
              <a:buFont typeface="Nunito"/>
              <a:buChar char="●"/>
            </a:pPr>
            <a:r>
              <a:rPr lang="en">
                <a:solidFill>
                  <a:schemeClr val="accent6"/>
                </a:solidFill>
                <a:latin typeface="Nunito"/>
                <a:ea typeface="Nunito"/>
                <a:cs typeface="Nunito"/>
                <a:sym typeface="Nunito"/>
              </a:rPr>
              <a:t>Our Bayes Method performs awful in prediction.</a:t>
            </a:r>
            <a:endParaRPr>
              <a:solidFill>
                <a:schemeClr val="accent6"/>
              </a:solidFill>
              <a:latin typeface="Nunito"/>
              <a:ea typeface="Nunito"/>
              <a:cs typeface="Nunito"/>
              <a:sym typeface="Nunito"/>
            </a:endParaRPr>
          </a:p>
          <a:p>
            <a:pPr marL="457200" lvl="0" indent="-317500" algn="l" rtl="0">
              <a:spcBef>
                <a:spcPts val="0"/>
              </a:spcBef>
              <a:spcAft>
                <a:spcPts val="0"/>
              </a:spcAft>
              <a:buClr>
                <a:schemeClr val="accent6"/>
              </a:buClr>
              <a:buSzPts val="1400"/>
              <a:buFont typeface="Nunito"/>
              <a:buChar char="●"/>
            </a:pPr>
            <a:r>
              <a:rPr lang="en">
                <a:solidFill>
                  <a:schemeClr val="accent6"/>
                </a:solidFill>
                <a:latin typeface="Nunito"/>
                <a:ea typeface="Nunito"/>
                <a:cs typeface="Nunito"/>
                <a:sym typeface="Nunito"/>
              </a:rPr>
              <a:t>Overall Fit Curve Method provides us with the most accurate predictions for Viscosity.</a:t>
            </a:r>
            <a:endParaRPr>
              <a:solidFill>
                <a:schemeClr val="accent6"/>
              </a:solidFill>
              <a:latin typeface="Nunito"/>
              <a:ea typeface="Nunito"/>
              <a:cs typeface="Nunito"/>
              <a:sym typeface="Nunito"/>
            </a:endParaRPr>
          </a:p>
        </p:txBody>
      </p:sp>
      <p:pic>
        <p:nvPicPr>
          <p:cNvPr id="834" name="Google Shape;834;p60"/>
          <p:cNvPicPr preferRelativeResize="0"/>
          <p:nvPr/>
        </p:nvPicPr>
        <p:blipFill>
          <a:blip r:embed="rId3">
            <a:alphaModFix/>
          </a:blip>
          <a:stretch>
            <a:fillRect/>
          </a:stretch>
        </p:blipFill>
        <p:spPr>
          <a:xfrm>
            <a:off x="388700" y="1170050"/>
            <a:ext cx="6469199" cy="3245775"/>
          </a:xfrm>
          <a:prstGeom prst="rect">
            <a:avLst/>
          </a:prstGeom>
          <a:noFill/>
          <a:ln>
            <a:noFill/>
          </a:ln>
        </p:spPr>
      </p:pic>
      <p:sp>
        <p:nvSpPr>
          <p:cNvPr id="835" name="Google Shape;835;p60"/>
          <p:cNvSpPr txBox="1"/>
          <p:nvPr/>
        </p:nvSpPr>
        <p:spPr>
          <a:xfrm>
            <a:off x="2264300" y="4568150"/>
            <a:ext cx="2718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Comparison of Actual by Predicted plots</a:t>
            </a:r>
            <a:endParaRPr sz="1100" dirty="0">
              <a:solidFill>
                <a:schemeClr val="accent3"/>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6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1: Viscosity Data</a:t>
            </a:r>
            <a:endParaRPr sz="3700"/>
          </a:p>
        </p:txBody>
      </p:sp>
      <p:sp>
        <p:nvSpPr>
          <p:cNvPr id="841" name="Google Shape;841;p61"/>
          <p:cNvSpPr txBox="1"/>
          <p:nvPr/>
        </p:nvSpPr>
        <p:spPr>
          <a:xfrm>
            <a:off x="6585975" y="1160100"/>
            <a:ext cx="2480100" cy="3466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6"/>
              </a:buClr>
              <a:buSzPts val="1400"/>
              <a:buFont typeface="Nunito"/>
              <a:buChar char="●"/>
            </a:pPr>
            <a:r>
              <a:rPr lang="en">
                <a:solidFill>
                  <a:schemeClr val="accent6"/>
                </a:solidFill>
                <a:latin typeface="Nunito"/>
                <a:ea typeface="Nunito"/>
                <a:cs typeface="Nunito"/>
                <a:sym typeface="Nunito"/>
              </a:rPr>
              <a:t>Specifically looking at Run 18 of our Data we can see that all three methods display a exponential decreasing trend.</a:t>
            </a:r>
            <a:endParaRPr>
              <a:solidFill>
                <a:schemeClr val="accent6"/>
              </a:solidFill>
              <a:latin typeface="Nunito"/>
              <a:ea typeface="Nunito"/>
              <a:cs typeface="Nunito"/>
              <a:sym typeface="Nunito"/>
            </a:endParaRPr>
          </a:p>
          <a:p>
            <a:pPr marL="457200" lvl="0" indent="-317500" algn="l" rtl="0">
              <a:spcBef>
                <a:spcPts val="1000"/>
              </a:spcBef>
              <a:spcAft>
                <a:spcPts val="0"/>
              </a:spcAft>
              <a:buClr>
                <a:schemeClr val="accent6"/>
              </a:buClr>
              <a:buSzPts val="1400"/>
              <a:buFont typeface="Nunito"/>
              <a:buChar char="●"/>
            </a:pPr>
            <a:r>
              <a:rPr lang="en">
                <a:solidFill>
                  <a:schemeClr val="accent6"/>
                </a:solidFill>
                <a:latin typeface="Nunito"/>
                <a:ea typeface="Nunito"/>
                <a:cs typeface="Nunito"/>
                <a:sym typeface="Nunito"/>
              </a:rPr>
              <a:t>However our Bayes Method provides a Scale for its Predictions Viscosity Values that are nowhere near the Actual Viscosity Values.</a:t>
            </a:r>
            <a:endParaRPr>
              <a:solidFill>
                <a:schemeClr val="accent6"/>
              </a:solidFill>
              <a:latin typeface="Nunito"/>
              <a:ea typeface="Nunito"/>
              <a:cs typeface="Nunito"/>
              <a:sym typeface="Nunito"/>
            </a:endParaRPr>
          </a:p>
        </p:txBody>
      </p:sp>
      <p:pic>
        <p:nvPicPr>
          <p:cNvPr id="842" name="Google Shape;842;p61"/>
          <p:cNvPicPr preferRelativeResize="0"/>
          <p:nvPr/>
        </p:nvPicPr>
        <p:blipFill>
          <a:blip r:embed="rId3">
            <a:alphaModFix/>
          </a:blip>
          <a:stretch>
            <a:fillRect/>
          </a:stretch>
        </p:blipFill>
        <p:spPr>
          <a:xfrm>
            <a:off x="528224" y="1160100"/>
            <a:ext cx="5504400" cy="3324300"/>
          </a:xfrm>
          <a:prstGeom prst="rect">
            <a:avLst/>
          </a:prstGeom>
          <a:noFill/>
          <a:ln>
            <a:noFill/>
          </a:ln>
        </p:spPr>
      </p:pic>
      <p:sp>
        <p:nvSpPr>
          <p:cNvPr id="843" name="Google Shape;843;p61"/>
          <p:cNvSpPr txBox="1"/>
          <p:nvPr/>
        </p:nvSpPr>
        <p:spPr>
          <a:xfrm>
            <a:off x="1869975" y="4626775"/>
            <a:ext cx="2820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Comparison of Actual by Predicted plots</a:t>
            </a:r>
            <a:endParaRPr sz="1100" dirty="0">
              <a:solidFill>
                <a:schemeClr val="accent3"/>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2: Fly-Ash Data</a:t>
            </a:r>
            <a:endParaRPr sz="3700"/>
          </a:p>
        </p:txBody>
      </p:sp>
      <p:sp>
        <p:nvSpPr>
          <p:cNvPr id="849" name="Google Shape;849;p62"/>
          <p:cNvSpPr txBox="1"/>
          <p:nvPr/>
        </p:nvSpPr>
        <p:spPr>
          <a:xfrm>
            <a:off x="1760936" y="4495825"/>
            <a:ext cx="341323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Actual by Predicted plot for our Fit Curve Method</a:t>
            </a:r>
            <a:endParaRPr sz="1100" dirty="0">
              <a:solidFill>
                <a:schemeClr val="accent6"/>
              </a:solidFill>
              <a:latin typeface="Nunito"/>
              <a:ea typeface="Nunito"/>
              <a:cs typeface="Nunito"/>
              <a:sym typeface="Nunito"/>
            </a:endParaRPr>
          </a:p>
        </p:txBody>
      </p:sp>
      <p:pic>
        <p:nvPicPr>
          <p:cNvPr id="850" name="Google Shape;850;p62"/>
          <p:cNvPicPr preferRelativeResize="0"/>
          <p:nvPr/>
        </p:nvPicPr>
        <p:blipFill rotWithShape="1">
          <a:blip r:embed="rId3">
            <a:alphaModFix/>
          </a:blip>
          <a:srcRect t="2849" b="3112"/>
          <a:stretch/>
        </p:blipFill>
        <p:spPr>
          <a:xfrm>
            <a:off x="418350" y="1470450"/>
            <a:ext cx="5975574" cy="2908950"/>
          </a:xfrm>
          <a:prstGeom prst="rect">
            <a:avLst/>
          </a:prstGeom>
          <a:noFill/>
          <a:ln>
            <a:noFill/>
          </a:ln>
        </p:spPr>
      </p:pic>
      <p:sp>
        <p:nvSpPr>
          <p:cNvPr id="851" name="Google Shape;851;p62"/>
          <p:cNvSpPr txBox="1"/>
          <p:nvPr/>
        </p:nvSpPr>
        <p:spPr>
          <a:xfrm>
            <a:off x="418350" y="1017725"/>
            <a:ext cx="17832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latin typeface="Nunito"/>
                <a:ea typeface="Nunito"/>
                <a:cs typeface="Nunito"/>
                <a:sym typeface="Nunito"/>
              </a:rPr>
              <a:t>Method: Fit Curve </a:t>
            </a:r>
            <a:endParaRPr>
              <a:solidFill>
                <a:schemeClr val="accent6"/>
              </a:solidFill>
              <a:latin typeface="Nunito"/>
              <a:ea typeface="Nunito"/>
              <a:cs typeface="Nunito"/>
              <a:sym typeface="Nunito"/>
            </a:endParaRPr>
          </a:p>
        </p:txBody>
      </p:sp>
      <p:sp>
        <p:nvSpPr>
          <p:cNvPr id="852" name="Google Shape;852;p62"/>
          <p:cNvSpPr txBox="1"/>
          <p:nvPr/>
        </p:nvSpPr>
        <p:spPr>
          <a:xfrm>
            <a:off x="6345925" y="1456175"/>
            <a:ext cx="2798100" cy="3017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Nunito"/>
              <a:buChar char="●"/>
            </a:pPr>
            <a:r>
              <a:rPr lang="en" sz="1500">
                <a:solidFill>
                  <a:schemeClr val="accent3"/>
                </a:solidFill>
                <a:latin typeface="Nunito"/>
                <a:ea typeface="Nunito"/>
                <a:cs typeface="Nunito"/>
                <a:sym typeface="Nunito"/>
              </a:rPr>
              <a:t>A clear linear diagonal trend is observed.</a:t>
            </a:r>
            <a:endParaRPr sz="150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a:solidFill>
                  <a:schemeClr val="accent3"/>
                </a:solidFill>
                <a:latin typeface="Nunito"/>
                <a:ea typeface="Nunito"/>
                <a:cs typeface="Nunito"/>
                <a:sym typeface="Nunito"/>
              </a:rPr>
              <a:t>Variation is constant throughout the whole plot, hence predictions vs. actual TempC values are reasonable.</a:t>
            </a:r>
            <a:endParaRPr sz="1500">
              <a:solidFill>
                <a:schemeClr val="accent3"/>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6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2: Fly-Ash Data</a:t>
            </a:r>
            <a:endParaRPr sz="3700"/>
          </a:p>
        </p:txBody>
      </p:sp>
      <p:sp>
        <p:nvSpPr>
          <p:cNvPr id="858" name="Google Shape;858;p63"/>
          <p:cNvSpPr txBox="1"/>
          <p:nvPr/>
        </p:nvSpPr>
        <p:spPr>
          <a:xfrm>
            <a:off x="1717949" y="4506050"/>
            <a:ext cx="3117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Actual by Predicted plot for our FPC Method</a:t>
            </a:r>
            <a:endParaRPr sz="1100" dirty="0">
              <a:solidFill>
                <a:schemeClr val="accent6"/>
              </a:solidFill>
              <a:latin typeface="Nunito"/>
              <a:ea typeface="Nunito"/>
              <a:cs typeface="Nunito"/>
              <a:sym typeface="Nunito"/>
            </a:endParaRPr>
          </a:p>
        </p:txBody>
      </p:sp>
      <p:pic>
        <p:nvPicPr>
          <p:cNvPr id="859" name="Google Shape;859;p63"/>
          <p:cNvPicPr preferRelativeResize="0"/>
          <p:nvPr/>
        </p:nvPicPr>
        <p:blipFill>
          <a:blip r:embed="rId3">
            <a:alphaModFix/>
          </a:blip>
          <a:stretch>
            <a:fillRect/>
          </a:stretch>
        </p:blipFill>
        <p:spPr>
          <a:xfrm>
            <a:off x="382900" y="1409975"/>
            <a:ext cx="5787399" cy="3005849"/>
          </a:xfrm>
          <a:prstGeom prst="rect">
            <a:avLst/>
          </a:prstGeom>
          <a:noFill/>
          <a:ln>
            <a:noFill/>
          </a:ln>
        </p:spPr>
      </p:pic>
      <p:sp>
        <p:nvSpPr>
          <p:cNvPr id="860" name="Google Shape;860;p63"/>
          <p:cNvSpPr txBox="1"/>
          <p:nvPr/>
        </p:nvSpPr>
        <p:spPr>
          <a:xfrm>
            <a:off x="382900" y="1045700"/>
            <a:ext cx="17832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latin typeface="Nunito"/>
                <a:ea typeface="Nunito"/>
                <a:cs typeface="Nunito"/>
                <a:sym typeface="Nunito"/>
              </a:rPr>
              <a:t>Method: FPC </a:t>
            </a:r>
            <a:endParaRPr dirty="0">
              <a:solidFill>
                <a:schemeClr val="accent6"/>
              </a:solidFill>
              <a:latin typeface="Nunito"/>
              <a:ea typeface="Nunito"/>
              <a:cs typeface="Nunito"/>
              <a:sym typeface="Nunito"/>
            </a:endParaRPr>
          </a:p>
        </p:txBody>
      </p:sp>
      <p:sp>
        <p:nvSpPr>
          <p:cNvPr id="861" name="Google Shape;861;p63"/>
          <p:cNvSpPr txBox="1"/>
          <p:nvPr/>
        </p:nvSpPr>
        <p:spPr>
          <a:xfrm>
            <a:off x="6189725" y="1456175"/>
            <a:ext cx="3006300" cy="3017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Nunito"/>
              <a:buChar char="●"/>
            </a:pPr>
            <a:r>
              <a:rPr lang="en" sz="1500" dirty="0">
                <a:solidFill>
                  <a:schemeClr val="accent3"/>
                </a:solidFill>
                <a:latin typeface="Nunito"/>
                <a:ea typeface="Nunito"/>
                <a:cs typeface="Nunito"/>
                <a:sym typeface="Nunito"/>
              </a:rPr>
              <a:t>A VERY ClEAR linear diagonal trend is observed.</a:t>
            </a:r>
            <a:endParaRPr sz="1500" dirty="0">
              <a:solidFill>
                <a:schemeClr val="accent3"/>
              </a:solidFill>
              <a:latin typeface="Nunito"/>
              <a:ea typeface="Nunito"/>
              <a:cs typeface="Nunito"/>
              <a:sym typeface="Nunito"/>
            </a:endParaRPr>
          </a:p>
          <a:p>
            <a:pPr marL="457200" lvl="0" indent="-323850" algn="l" rtl="0">
              <a:spcBef>
                <a:spcPts val="1000"/>
              </a:spcBef>
              <a:spcAft>
                <a:spcPts val="0"/>
              </a:spcAft>
              <a:buClr>
                <a:schemeClr val="accent3"/>
              </a:buClr>
              <a:buSzPts val="1500"/>
              <a:buFont typeface="Nunito"/>
              <a:buChar char="●"/>
            </a:pPr>
            <a:r>
              <a:rPr lang="en" sz="1500" dirty="0">
                <a:solidFill>
                  <a:schemeClr val="accent3"/>
                </a:solidFill>
                <a:latin typeface="Nunito"/>
                <a:ea typeface="Nunito"/>
                <a:cs typeface="Nunito"/>
                <a:sym typeface="Nunito"/>
              </a:rPr>
              <a:t>Variation is strictly constant throughout the whole plot, hence predictions vs. actual TempC values are reasonable.</a:t>
            </a:r>
            <a:endParaRPr sz="1500" dirty="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dirty="0">
                <a:solidFill>
                  <a:schemeClr val="accent3"/>
                </a:solidFill>
                <a:latin typeface="Nunito"/>
                <a:ea typeface="Nunito"/>
                <a:cs typeface="Nunito"/>
                <a:sym typeface="Nunito"/>
              </a:rPr>
              <a:t>Our FPC Method is much improved on prediction for this Fly-Ash data than our previous Viscosity Data.</a:t>
            </a:r>
            <a:endParaRPr sz="1500" dirty="0">
              <a:solidFill>
                <a:schemeClr val="accent3"/>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2: Fly-Ash Data</a:t>
            </a:r>
            <a:endParaRPr sz="3700"/>
          </a:p>
        </p:txBody>
      </p:sp>
      <p:sp>
        <p:nvSpPr>
          <p:cNvPr id="867" name="Google Shape;867;p64"/>
          <p:cNvSpPr txBox="1"/>
          <p:nvPr/>
        </p:nvSpPr>
        <p:spPr>
          <a:xfrm>
            <a:off x="472071" y="4484400"/>
            <a:ext cx="5851599"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Actual by Predicted plot for our Bayesian Hierarchical Two-Stage Mixed-Effects Method.</a:t>
            </a:r>
            <a:endParaRPr sz="1100" dirty="0">
              <a:solidFill>
                <a:schemeClr val="accent6"/>
              </a:solidFill>
              <a:latin typeface="Nunito"/>
              <a:ea typeface="Nunito"/>
              <a:cs typeface="Nunito"/>
              <a:sym typeface="Nunito"/>
            </a:endParaRPr>
          </a:p>
        </p:txBody>
      </p:sp>
      <p:pic>
        <p:nvPicPr>
          <p:cNvPr id="868" name="Google Shape;868;p64"/>
          <p:cNvPicPr preferRelativeResize="0"/>
          <p:nvPr/>
        </p:nvPicPr>
        <p:blipFill>
          <a:blip r:embed="rId3">
            <a:alphaModFix/>
          </a:blip>
          <a:stretch>
            <a:fillRect/>
          </a:stretch>
        </p:blipFill>
        <p:spPr>
          <a:xfrm>
            <a:off x="400325" y="1380438"/>
            <a:ext cx="5851600" cy="3008976"/>
          </a:xfrm>
          <a:prstGeom prst="rect">
            <a:avLst/>
          </a:prstGeom>
          <a:noFill/>
          <a:ln>
            <a:noFill/>
          </a:ln>
        </p:spPr>
      </p:pic>
      <p:sp>
        <p:nvSpPr>
          <p:cNvPr id="869" name="Google Shape;869;p64"/>
          <p:cNvSpPr txBox="1"/>
          <p:nvPr/>
        </p:nvSpPr>
        <p:spPr>
          <a:xfrm>
            <a:off x="400325" y="1017750"/>
            <a:ext cx="49173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latin typeface="Nunito"/>
                <a:ea typeface="Nunito"/>
                <a:cs typeface="Nunito"/>
                <a:sym typeface="Nunito"/>
              </a:rPr>
              <a:t>Method: Bayesian Hierarchical Two-Stage Mixed-Effects</a:t>
            </a:r>
            <a:endParaRPr>
              <a:solidFill>
                <a:schemeClr val="accent6"/>
              </a:solidFill>
              <a:latin typeface="Nunito"/>
              <a:ea typeface="Nunito"/>
              <a:cs typeface="Nunito"/>
              <a:sym typeface="Nunito"/>
            </a:endParaRPr>
          </a:p>
        </p:txBody>
      </p:sp>
      <p:sp>
        <p:nvSpPr>
          <p:cNvPr id="870" name="Google Shape;870;p64"/>
          <p:cNvSpPr txBox="1"/>
          <p:nvPr/>
        </p:nvSpPr>
        <p:spPr>
          <a:xfrm>
            <a:off x="6345925" y="1456175"/>
            <a:ext cx="2798100" cy="3017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Nunito"/>
              <a:buChar char="●"/>
            </a:pPr>
            <a:r>
              <a:rPr lang="en" sz="1500">
                <a:solidFill>
                  <a:schemeClr val="accent3"/>
                </a:solidFill>
                <a:latin typeface="Nunito"/>
                <a:ea typeface="Nunito"/>
                <a:cs typeface="Nunito"/>
                <a:sym typeface="Nunito"/>
              </a:rPr>
              <a:t>A vertical trend is observed.</a:t>
            </a:r>
            <a:endParaRPr sz="150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a:solidFill>
                  <a:schemeClr val="accent3"/>
                </a:solidFill>
                <a:latin typeface="Nunito"/>
                <a:ea typeface="Nunito"/>
                <a:cs typeface="Nunito"/>
                <a:sym typeface="Nunito"/>
              </a:rPr>
              <a:t>Mutiple predictions are all randomly placed throughout the plot, hence the predictions are not near their actual TempC values.</a:t>
            </a:r>
            <a:endParaRPr sz="1500">
              <a:solidFill>
                <a:schemeClr val="accent3"/>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2: Fly-Ash Data</a:t>
            </a:r>
            <a:endParaRPr sz="3700"/>
          </a:p>
        </p:txBody>
      </p:sp>
      <p:sp>
        <p:nvSpPr>
          <p:cNvPr id="876" name="Google Shape;876;p65"/>
          <p:cNvSpPr txBox="1"/>
          <p:nvPr/>
        </p:nvSpPr>
        <p:spPr>
          <a:xfrm>
            <a:off x="787650" y="44158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latin typeface="Nunito"/>
                <a:ea typeface="Nunito"/>
                <a:cs typeface="Nunito"/>
                <a:sym typeface="Nunito"/>
              </a:rPr>
              <a:t>Predicted Values against our Actual TempC values for our Fly-Ash Data. We also compute the average difference between actual and predicted values for each method for comparison.</a:t>
            </a:r>
            <a:endParaRPr dirty="0">
              <a:solidFill>
                <a:schemeClr val="accent6"/>
              </a:solidFill>
              <a:latin typeface="Nunito"/>
              <a:ea typeface="Nunito"/>
              <a:cs typeface="Nunito"/>
              <a:sym typeface="Nunito"/>
            </a:endParaRPr>
          </a:p>
        </p:txBody>
      </p:sp>
      <p:pic>
        <p:nvPicPr>
          <p:cNvPr id="877" name="Google Shape;877;p65"/>
          <p:cNvPicPr preferRelativeResize="0"/>
          <p:nvPr/>
        </p:nvPicPr>
        <p:blipFill>
          <a:blip r:embed="rId3">
            <a:alphaModFix/>
          </a:blip>
          <a:stretch>
            <a:fillRect/>
          </a:stretch>
        </p:blipFill>
        <p:spPr>
          <a:xfrm>
            <a:off x="1173900" y="1017725"/>
            <a:ext cx="6796201" cy="3398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6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2: Fly-Ash Data</a:t>
            </a:r>
            <a:endParaRPr sz="3700"/>
          </a:p>
        </p:txBody>
      </p:sp>
      <p:sp>
        <p:nvSpPr>
          <p:cNvPr id="883" name="Google Shape;883;p66"/>
          <p:cNvSpPr txBox="1"/>
          <p:nvPr/>
        </p:nvSpPr>
        <p:spPr>
          <a:xfrm>
            <a:off x="523510" y="4495850"/>
            <a:ext cx="6087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Overall Plot Comparison of our Actual and Predicted TempC values vs. Time for Fly-Ash Data</a:t>
            </a:r>
            <a:endParaRPr sz="1100" dirty="0">
              <a:solidFill>
                <a:schemeClr val="accent6"/>
              </a:solidFill>
              <a:latin typeface="Nunito"/>
              <a:ea typeface="Nunito"/>
              <a:cs typeface="Nunito"/>
              <a:sym typeface="Nunito"/>
            </a:endParaRPr>
          </a:p>
        </p:txBody>
      </p:sp>
      <p:pic>
        <p:nvPicPr>
          <p:cNvPr id="884" name="Google Shape;884;p66"/>
          <p:cNvPicPr preferRelativeResize="0"/>
          <p:nvPr/>
        </p:nvPicPr>
        <p:blipFill rotWithShape="1">
          <a:blip r:embed="rId3">
            <a:alphaModFix/>
          </a:blip>
          <a:srcRect r="2114"/>
          <a:stretch/>
        </p:blipFill>
        <p:spPr>
          <a:xfrm>
            <a:off x="156525" y="1133800"/>
            <a:ext cx="6631375" cy="3413399"/>
          </a:xfrm>
          <a:prstGeom prst="rect">
            <a:avLst/>
          </a:prstGeom>
          <a:noFill/>
          <a:ln>
            <a:noFill/>
          </a:ln>
        </p:spPr>
      </p:pic>
      <p:sp>
        <p:nvSpPr>
          <p:cNvPr id="885" name="Google Shape;885;p66"/>
          <p:cNvSpPr txBox="1"/>
          <p:nvPr/>
        </p:nvSpPr>
        <p:spPr>
          <a:xfrm>
            <a:off x="6611400" y="1133800"/>
            <a:ext cx="2603400" cy="35343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Nunito"/>
              <a:buChar char="●"/>
            </a:pPr>
            <a:r>
              <a:rPr lang="en" sz="1500">
                <a:solidFill>
                  <a:schemeClr val="accent3"/>
                </a:solidFill>
                <a:latin typeface="Nunito"/>
                <a:ea typeface="Nunito"/>
                <a:cs typeface="Nunito"/>
                <a:sym typeface="Nunito"/>
              </a:rPr>
              <a:t>Our Fit Curve and FPC Method prediction vs. Time plots look exceptionally similar to our Actual vs. Time plot.</a:t>
            </a:r>
            <a:endParaRPr sz="150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a:solidFill>
                  <a:schemeClr val="accent3"/>
                </a:solidFill>
                <a:latin typeface="Nunito"/>
                <a:ea typeface="Nunito"/>
                <a:cs typeface="Nunito"/>
                <a:sym typeface="Nunito"/>
              </a:rPr>
              <a:t>Our Bayesian Bayesian Hierarchical Two-Stage Mixed-Effects Method produces a linear line instead of a Curve for its predictions of TempC.</a:t>
            </a:r>
            <a:endParaRPr sz="1500">
              <a:solidFill>
                <a:schemeClr val="accent3"/>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2: Fly-Ash Data</a:t>
            </a:r>
            <a:endParaRPr sz="3700"/>
          </a:p>
        </p:txBody>
      </p:sp>
      <p:sp>
        <p:nvSpPr>
          <p:cNvPr id="891" name="Google Shape;891;p67"/>
          <p:cNvSpPr txBox="1"/>
          <p:nvPr/>
        </p:nvSpPr>
        <p:spPr>
          <a:xfrm>
            <a:off x="630312" y="4650800"/>
            <a:ext cx="5445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3"/>
                </a:solidFill>
                <a:latin typeface="Nunito"/>
                <a:ea typeface="Nunito"/>
                <a:cs typeface="Nunito"/>
                <a:sym typeface="Nunito"/>
              </a:rPr>
              <a:t>Predicted &amp; Actual TempC vs. Time Plot Comparison of Run 12 of our Fly-Ash Data</a:t>
            </a:r>
            <a:endParaRPr sz="1100">
              <a:solidFill>
                <a:schemeClr val="accent6"/>
              </a:solidFill>
              <a:latin typeface="Nunito"/>
              <a:ea typeface="Nunito"/>
              <a:cs typeface="Nunito"/>
              <a:sym typeface="Nunito"/>
            </a:endParaRPr>
          </a:p>
        </p:txBody>
      </p:sp>
      <p:pic>
        <p:nvPicPr>
          <p:cNvPr id="892" name="Google Shape;892;p67"/>
          <p:cNvPicPr preferRelativeResize="0"/>
          <p:nvPr/>
        </p:nvPicPr>
        <p:blipFill>
          <a:blip r:embed="rId3">
            <a:alphaModFix/>
          </a:blip>
          <a:stretch>
            <a:fillRect/>
          </a:stretch>
        </p:blipFill>
        <p:spPr>
          <a:xfrm>
            <a:off x="396638" y="1017725"/>
            <a:ext cx="5912332" cy="3550500"/>
          </a:xfrm>
          <a:prstGeom prst="rect">
            <a:avLst/>
          </a:prstGeom>
          <a:noFill/>
          <a:ln>
            <a:noFill/>
          </a:ln>
        </p:spPr>
      </p:pic>
      <p:sp>
        <p:nvSpPr>
          <p:cNvPr id="893" name="Google Shape;893;p67"/>
          <p:cNvSpPr txBox="1"/>
          <p:nvPr/>
        </p:nvSpPr>
        <p:spPr>
          <a:xfrm>
            <a:off x="6535200" y="676600"/>
            <a:ext cx="2603400" cy="3957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accent6"/>
              </a:buClr>
              <a:buSzPts val="1500"/>
              <a:buFont typeface="Nunito"/>
              <a:buChar char="●"/>
            </a:pPr>
            <a:r>
              <a:rPr lang="en" sz="1500">
                <a:solidFill>
                  <a:schemeClr val="accent3"/>
                </a:solidFill>
                <a:latin typeface="Nunito"/>
                <a:ea typeface="Nunito"/>
                <a:cs typeface="Nunito"/>
                <a:sym typeface="Nunito"/>
              </a:rPr>
              <a:t>Our Fit Curve and FPC Method prediction vs. Time plots for Run 12 looks to be more similar in precise shape compared to our Actual Temp C vs. Time plot.</a:t>
            </a:r>
            <a:endParaRPr sz="150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a:solidFill>
                  <a:schemeClr val="accent3"/>
                </a:solidFill>
                <a:latin typeface="Nunito"/>
                <a:ea typeface="Nunito"/>
                <a:cs typeface="Nunito"/>
                <a:sym typeface="Nunito"/>
              </a:rPr>
              <a:t>Our FPC Method prediction vs. Time plots for Run 12 looks to be more similar in precise shape than our Fit Curve Method, hence we can assume that FPC performs better than Fit Curve for our Fly-Ash Data.</a:t>
            </a:r>
            <a:endParaRPr sz="1500">
              <a:solidFill>
                <a:schemeClr val="accent3"/>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6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3: DoE 10 Factor Data</a:t>
            </a:r>
            <a:endParaRPr sz="3700"/>
          </a:p>
        </p:txBody>
      </p:sp>
      <p:sp>
        <p:nvSpPr>
          <p:cNvPr id="899" name="Google Shape;899;p68"/>
          <p:cNvSpPr txBox="1"/>
          <p:nvPr/>
        </p:nvSpPr>
        <p:spPr>
          <a:xfrm>
            <a:off x="1837050" y="4659650"/>
            <a:ext cx="33363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Actual by Predicted plot for our Fit Curve Method</a:t>
            </a:r>
            <a:endParaRPr sz="1100" dirty="0">
              <a:solidFill>
                <a:schemeClr val="accent3"/>
              </a:solidFill>
              <a:latin typeface="Nunito"/>
              <a:ea typeface="Nunito"/>
              <a:cs typeface="Nunito"/>
              <a:sym typeface="Nunito"/>
            </a:endParaRPr>
          </a:p>
          <a:p>
            <a:pPr marL="0" lvl="0" indent="0" algn="l" rtl="0">
              <a:spcBef>
                <a:spcPts val="0"/>
              </a:spcBef>
              <a:spcAft>
                <a:spcPts val="0"/>
              </a:spcAft>
              <a:buNone/>
            </a:pPr>
            <a:endParaRPr dirty="0">
              <a:solidFill>
                <a:schemeClr val="accent6"/>
              </a:solidFill>
              <a:latin typeface="Nunito"/>
              <a:ea typeface="Nunito"/>
              <a:cs typeface="Nunito"/>
              <a:sym typeface="Nunito"/>
            </a:endParaRPr>
          </a:p>
        </p:txBody>
      </p:sp>
      <p:pic>
        <p:nvPicPr>
          <p:cNvPr id="900" name="Google Shape;900;p68"/>
          <p:cNvPicPr preferRelativeResize="0"/>
          <p:nvPr/>
        </p:nvPicPr>
        <p:blipFill rotWithShape="1">
          <a:blip r:embed="rId3">
            <a:alphaModFix/>
          </a:blip>
          <a:srcRect t="3213" b="2562"/>
          <a:stretch/>
        </p:blipFill>
        <p:spPr>
          <a:xfrm>
            <a:off x="334950" y="1421900"/>
            <a:ext cx="6340495" cy="3085350"/>
          </a:xfrm>
          <a:prstGeom prst="rect">
            <a:avLst/>
          </a:prstGeom>
          <a:noFill/>
          <a:ln>
            <a:noFill/>
          </a:ln>
        </p:spPr>
      </p:pic>
      <p:sp>
        <p:nvSpPr>
          <p:cNvPr id="901" name="Google Shape;901;p68"/>
          <p:cNvSpPr txBox="1"/>
          <p:nvPr/>
        </p:nvSpPr>
        <p:spPr>
          <a:xfrm>
            <a:off x="334950" y="1051663"/>
            <a:ext cx="17832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latin typeface="Nunito"/>
                <a:ea typeface="Nunito"/>
                <a:cs typeface="Nunito"/>
                <a:sym typeface="Nunito"/>
              </a:rPr>
              <a:t>Method: Fit Curve </a:t>
            </a:r>
            <a:endParaRPr>
              <a:solidFill>
                <a:schemeClr val="accent6"/>
              </a:solidFill>
              <a:latin typeface="Nunito"/>
              <a:ea typeface="Nunito"/>
              <a:cs typeface="Nunito"/>
              <a:sym typeface="Nunito"/>
            </a:endParaRPr>
          </a:p>
        </p:txBody>
      </p:sp>
      <p:sp>
        <p:nvSpPr>
          <p:cNvPr id="902" name="Google Shape;902;p68"/>
          <p:cNvSpPr txBox="1"/>
          <p:nvPr/>
        </p:nvSpPr>
        <p:spPr>
          <a:xfrm>
            <a:off x="6675450" y="1387975"/>
            <a:ext cx="2468400" cy="27501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3"/>
              </a:buClr>
              <a:buSzPts val="1500"/>
              <a:buFont typeface="Nunito"/>
              <a:buChar char="●"/>
            </a:pPr>
            <a:r>
              <a:rPr lang="en" sz="1500">
                <a:solidFill>
                  <a:schemeClr val="accent3"/>
                </a:solidFill>
                <a:latin typeface="Nunito"/>
                <a:ea typeface="Nunito"/>
                <a:cs typeface="Nunito"/>
                <a:sym typeface="Nunito"/>
              </a:rPr>
              <a:t>A diagonal linear trend is observed.</a:t>
            </a:r>
            <a:endParaRPr sz="1500">
              <a:solidFill>
                <a:schemeClr val="accent3"/>
              </a:solidFill>
              <a:latin typeface="Nunito"/>
              <a:ea typeface="Nunito"/>
              <a:cs typeface="Nunito"/>
              <a:sym typeface="Nunito"/>
            </a:endParaRPr>
          </a:p>
          <a:p>
            <a:pPr marL="457200" lvl="0" indent="-323850" algn="l" rtl="0">
              <a:spcBef>
                <a:spcPts val="1000"/>
              </a:spcBef>
              <a:spcAft>
                <a:spcPts val="0"/>
              </a:spcAft>
              <a:buClr>
                <a:schemeClr val="accent3"/>
              </a:buClr>
              <a:buSzPts val="1500"/>
              <a:buFont typeface="Nunito"/>
              <a:buChar char="●"/>
            </a:pPr>
            <a:r>
              <a:rPr lang="en" sz="1500">
                <a:solidFill>
                  <a:schemeClr val="accent3"/>
                </a:solidFill>
                <a:latin typeface="Nunito"/>
                <a:ea typeface="Nunito"/>
                <a:cs typeface="Nunito"/>
                <a:sym typeface="Nunito"/>
              </a:rPr>
              <a:t>Variation seems to increase as the Prediction size values for Y increase.</a:t>
            </a:r>
            <a:endParaRPr sz="150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a:solidFill>
                  <a:schemeClr val="accent3"/>
                </a:solidFill>
                <a:latin typeface="Nunito"/>
                <a:ea typeface="Nunito"/>
                <a:cs typeface="Nunito"/>
                <a:sym typeface="Nunito"/>
              </a:rPr>
              <a:t>Overall Fit Curve seems to be predicting Y values accurately. </a:t>
            </a:r>
            <a:endParaRPr sz="1500">
              <a:solidFill>
                <a:schemeClr val="accent3"/>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a:p>
        </p:txBody>
      </p:sp>
      <p:sp>
        <p:nvSpPr>
          <p:cNvPr id="621" name="Google Shape;621;p33"/>
          <p:cNvSpPr txBox="1">
            <a:spLocks noGrp="1"/>
          </p:cNvSpPr>
          <p:nvPr>
            <p:ph type="body" idx="1"/>
          </p:nvPr>
        </p:nvSpPr>
        <p:spPr>
          <a:xfrm>
            <a:off x="665225" y="1215750"/>
            <a:ext cx="78297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2000" dirty="0"/>
              <a:t>There are 3 datasets that we use in this Master Project:</a:t>
            </a:r>
            <a:endParaRPr sz="2000" dirty="0"/>
          </a:p>
          <a:p>
            <a:pPr marL="914400" lvl="1" indent="-330200" algn="l" rtl="0">
              <a:lnSpc>
                <a:spcPct val="200000"/>
              </a:lnSpc>
              <a:spcBef>
                <a:spcPts val="0"/>
              </a:spcBef>
              <a:spcAft>
                <a:spcPts val="0"/>
              </a:spcAft>
              <a:buSzPts val="1600"/>
              <a:buChar char="○"/>
            </a:pPr>
            <a:r>
              <a:rPr lang="en" sz="2000" dirty="0"/>
              <a:t>Viscosity vs. Shear Rate</a:t>
            </a:r>
          </a:p>
          <a:p>
            <a:pPr marL="914400" lvl="1" indent="-330200" algn="l" rtl="0">
              <a:lnSpc>
                <a:spcPct val="200000"/>
              </a:lnSpc>
              <a:spcBef>
                <a:spcPts val="0"/>
              </a:spcBef>
              <a:spcAft>
                <a:spcPts val="0"/>
              </a:spcAft>
              <a:buSzPts val="1600"/>
              <a:buChar char="○"/>
            </a:pPr>
            <a:r>
              <a:rPr lang="en" sz="2000" dirty="0"/>
              <a:t>Fly-Ash</a:t>
            </a:r>
          </a:p>
          <a:p>
            <a:pPr marL="914400" lvl="1" indent="-330200" algn="l" rtl="0">
              <a:lnSpc>
                <a:spcPct val="200000"/>
              </a:lnSpc>
              <a:spcBef>
                <a:spcPts val="0"/>
              </a:spcBef>
              <a:spcAft>
                <a:spcPts val="0"/>
              </a:spcAft>
              <a:buSzPts val="1600"/>
              <a:buChar char="○"/>
            </a:pPr>
            <a:r>
              <a:rPr lang="en" sz="2000" dirty="0"/>
              <a:t>DoE 10 Factors</a:t>
            </a:r>
            <a:endParaRPr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3: DoE 10 Factor Data</a:t>
            </a:r>
            <a:endParaRPr sz="3700"/>
          </a:p>
        </p:txBody>
      </p:sp>
      <p:sp>
        <p:nvSpPr>
          <p:cNvPr id="908" name="Google Shape;908;p69"/>
          <p:cNvSpPr txBox="1"/>
          <p:nvPr/>
        </p:nvSpPr>
        <p:spPr>
          <a:xfrm>
            <a:off x="1855199" y="4681400"/>
            <a:ext cx="3147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3"/>
                </a:solidFill>
                <a:latin typeface="Nunito"/>
                <a:ea typeface="Nunito"/>
                <a:cs typeface="Nunito"/>
                <a:sym typeface="Nunito"/>
              </a:rPr>
              <a:t>Actual by Predicted plot for our FPC Method</a:t>
            </a:r>
            <a:endParaRPr sz="1100" dirty="0">
              <a:solidFill>
                <a:schemeClr val="accent6"/>
              </a:solidFill>
              <a:latin typeface="Nunito"/>
              <a:ea typeface="Nunito"/>
              <a:cs typeface="Nunito"/>
              <a:sym typeface="Nunito"/>
            </a:endParaRPr>
          </a:p>
        </p:txBody>
      </p:sp>
      <p:pic>
        <p:nvPicPr>
          <p:cNvPr id="909" name="Google Shape;909;p69"/>
          <p:cNvPicPr preferRelativeResize="0"/>
          <p:nvPr/>
        </p:nvPicPr>
        <p:blipFill>
          <a:blip r:embed="rId3">
            <a:alphaModFix/>
          </a:blip>
          <a:stretch>
            <a:fillRect/>
          </a:stretch>
        </p:blipFill>
        <p:spPr>
          <a:xfrm>
            <a:off x="355600" y="1406250"/>
            <a:ext cx="6146797" cy="3149425"/>
          </a:xfrm>
          <a:prstGeom prst="rect">
            <a:avLst/>
          </a:prstGeom>
          <a:noFill/>
          <a:ln>
            <a:noFill/>
          </a:ln>
        </p:spPr>
      </p:pic>
      <p:sp>
        <p:nvSpPr>
          <p:cNvPr id="910" name="Google Shape;910;p69"/>
          <p:cNvSpPr txBox="1"/>
          <p:nvPr/>
        </p:nvSpPr>
        <p:spPr>
          <a:xfrm>
            <a:off x="355600" y="1017725"/>
            <a:ext cx="17832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latin typeface="Nunito"/>
                <a:ea typeface="Nunito"/>
                <a:cs typeface="Nunito"/>
                <a:sym typeface="Nunito"/>
              </a:rPr>
              <a:t>Method: FPC </a:t>
            </a:r>
            <a:endParaRPr dirty="0">
              <a:solidFill>
                <a:schemeClr val="accent6"/>
              </a:solidFill>
              <a:latin typeface="Nunito"/>
              <a:ea typeface="Nunito"/>
              <a:cs typeface="Nunito"/>
              <a:sym typeface="Nunito"/>
            </a:endParaRPr>
          </a:p>
        </p:txBody>
      </p:sp>
      <p:sp>
        <p:nvSpPr>
          <p:cNvPr id="911" name="Google Shape;911;p69"/>
          <p:cNvSpPr txBox="1"/>
          <p:nvPr/>
        </p:nvSpPr>
        <p:spPr>
          <a:xfrm>
            <a:off x="6523050" y="1540375"/>
            <a:ext cx="2539500" cy="29811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3"/>
              </a:buClr>
              <a:buSzPts val="1500"/>
              <a:buFont typeface="Nunito"/>
              <a:buChar char="●"/>
            </a:pPr>
            <a:r>
              <a:rPr lang="en" sz="1500">
                <a:solidFill>
                  <a:schemeClr val="accent3"/>
                </a:solidFill>
                <a:latin typeface="Nunito"/>
                <a:ea typeface="Nunito"/>
                <a:cs typeface="Nunito"/>
                <a:sym typeface="Nunito"/>
              </a:rPr>
              <a:t>A diagonal straight linear trend is observed.</a:t>
            </a:r>
            <a:endParaRPr sz="1500">
              <a:solidFill>
                <a:schemeClr val="accent3"/>
              </a:solidFill>
              <a:latin typeface="Nunito"/>
              <a:ea typeface="Nunito"/>
              <a:cs typeface="Nunito"/>
              <a:sym typeface="Nunito"/>
            </a:endParaRPr>
          </a:p>
          <a:p>
            <a:pPr marL="457200" lvl="0" indent="-323850" algn="l" rtl="0">
              <a:spcBef>
                <a:spcPts val="1000"/>
              </a:spcBef>
              <a:spcAft>
                <a:spcPts val="0"/>
              </a:spcAft>
              <a:buClr>
                <a:schemeClr val="accent3"/>
              </a:buClr>
              <a:buSzPts val="1500"/>
              <a:buFont typeface="Nunito"/>
              <a:buChar char="●"/>
            </a:pPr>
            <a:r>
              <a:rPr lang="en" sz="1500">
                <a:solidFill>
                  <a:schemeClr val="accent3"/>
                </a:solidFill>
                <a:latin typeface="Nunito"/>
                <a:ea typeface="Nunito"/>
                <a:cs typeface="Nunito"/>
                <a:sym typeface="Nunito"/>
              </a:rPr>
              <a:t>Variation seems to stay small and constant as Y increases.</a:t>
            </a:r>
            <a:endParaRPr sz="150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a:solidFill>
                  <a:schemeClr val="accent3"/>
                </a:solidFill>
                <a:latin typeface="Nunito"/>
                <a:ea typeface="Nunito"/>
                <a:cs typeface="Nunito"/>
                <a:sym typeface="Nunito"/>
              </a:rPr>
              <a:t>Overall FPC seems to be predicting Y values better than our Fit Curve Method. </a:t>
            </a:r>
            <a:endParaRPr sz="1500">
              <a:solidFill>
                <a:schemeClr val="accent3"/>
              </a:solidFill>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3: DoE 10 Factor Data</a:t>
            </a:r>
            <a:endParaRPr sz="3700"/>
          </a:p>
        </p:txBody>
      </p:sp>
      <p:sp>
        <p:nvSpPr>
          <p:cNvPr id="917" name="Google Shape;917;p70"/>
          <p:cNvSpPr txBox="1"/>
          <p:nvPr/>
        </p:nvSpPr>
        <p:spPr>
          <a:xfrm>
            <a:off x="509663" y="4560150"/>
            <a:ext cx="5742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accent6"/>
                </a:solidFill>
                <a:latin typeface="Nunito"/>
                <a:ea typeface="Nunito"/>
                <a:cs typeface="Nunito"/>
                <a:sym typeface="Nunito"/>
              </a:rPr>
              <a:t>Actual by Predicted plot for our Bayesian Hierarchical Two-Stage Mixed-Effects Method</a:t>
            </a:r>
            <a:endParaRPr sz="1100" dirty="0">
              <a:solidFill>
                <a:schemeClr val="accent6"/>
              </a:solidFill>
              <a:latin typeface="Nunito"/>
              <a:ea typeface="Nunito"/>
              <a:cs typeface="Nunito"/>
              <a:sym typeface="Nunito"/>
            </a:endParaRPr>
          </a:p>
        </p:txBody>
      </p:sp>
      <p:pic>
        <p:nvPicPr>
          <p:cNvPr id="918" name="Google Shape;918;p70"/>
          <p:cNvPicPr preferRelativeResize="0"/>
          <p:nvPr/>
        </p:nvPicPr>
        <p:blipFill>
          <a:blip r:embed="rId3">
            <a:alphaModFix/>
          </a:blip>
          <a:stretch>
            <a:fillRect/>
          </a:stretch>
        </p:blipFill>
        <p:spPr>
          <a:xfrm>
            <a:off x="386938" y="1403325"/>
            <a:ext cx="5987738" cy="3061800"/>
          </a:xfrm>
          <a:prstGeom prst="rect">
            <a:avLst/>
          </a:prstGeom>
          <a:noFill/>
          <a:ln>
            <a:noFill/>
          </a:ln>
        </p:spPr>
      </p:pic>
      <p:sp>
        <p:nvSpPr>
          <p:cNvPr id="919" name="Google Shape;919;p70"/>
          <p:cNvSpPr txBox="1"/>
          <p:nvPr/>
        </p:nvSpPr>
        <p:spPr>
          <a:xfrm>
            <a:off x="386950" y="972000"/>
            <a:ext cx="49173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latin typeface="Nunito"/>
                <a:ea typeface="Nunito"/>
                <a:cs typeface="Nunito"/>
                <a:sym typeface="Nunito"/>
              </a:rPr>
              <a:t>Method: Bayesian Hierarchical Two-Stage Mixed-Effects</a:t>
            </a:r>
            <a:endParaRPr>
              <a:solidFill>
                <a:schemeClr val="accent6"/>
              </a:solidFill>
              <a:latin typeface="Nunito"/>
              <a:ea typeface="Nunito"/>
              <a:cs typeface="Nunito"/>
              <a:sym typeface="Nunito"/>
            </a:endParaRPr>
          </a:p>
        </p:txBody>
      </p:sp>
      <p:sp>
        <p:nvSpPr>
          <p:cNvPr id="920" name="Google Shape;920;p70"/>
          <p:cNvSpPr txBox="1"/>
          <p:nvPr/>
        </p:nvSpPr>
        <p:spPr>
          <a:xfrm>
            <a:off x="6629750" y="1403325"/>
            <a:ext cx="2356500" cy="25191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3"/>
              </a:buClr>
              <a:buSzPts val="1500"/>
              <a:buFont typeface="Nunito"/>
              <a:buChar char="●"/>
            </a:pPr>
            <a:r>
              <a:rPr lang="en" sz="1500">
                <a:solidFill>
                  <a:schemeClr val="accent3"/>
                </a:solidFill>
                <a:latin typeface="Nunito"/>
                <a:ea typeface="Nunito"/>
                <a:cs typeface="Nunito"/>
                <a:sym typeface="Nunito"/>
              </a:rPr>
              <a:t>A horizontal trend is observed.</a:t>
            </a:r>
            <a:endParaRPr sz="1500">
              <a:solidFill>
                <a:schemeClr val="accent3"/>
              </a:solidFill>
              <a:latin typeface="Nunito"/>
              <a:ea typeface="Nunito"/>
              <a:cs typeface="Nunito"/>
              <a:sym typeface="Nunito"/>
            </a:endParaRPr>
          </a:p>
          <a:p>
            <a:pPr marL="457200" lvl="0" indent="-323850" algn="l" rtl="0">
              <a:spcBef>
                <a:spcPts val="1000"/>
              </a:spcBef>
              <a:spcAft>
                <a:spcPts val="0"/>
              </a:spcAft>
              <a:buClr>
                <a:schemeClr val="accent3"/>
              </a:buClr>
              <a:buSzPts val="1500"/>
              <a:buFont typeface="Nunito"/>
              <a:buChar char="●"/>
            </a:pPr>
            <a:r>
              <a:rPr lang="en" sz="1500">
                <a:solidFill>
                  <a:schemeClr val="accent3"/>
                </a:solidFill>
                <a:latin typeface="Nunito"/>
                <a:ea typeface="Nunito"/>
                <a:cs typeface="Nunito"/>
                <a:sym typeface="Nunito"/>
              </a:rPr>
              <a:t>Variation is large throughout the whole plot.</a:t>
            </a:r>
            <a:endParaRPr sz="150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a:solidFill>
                  <a:schemeClr val="accent3"/>
                </a:solidFill>
                <a:latin typeface="Nunito"/>
                <a:ea typeface="Nunito"/>
                <a:cs typeface="Nunito"/>
                <a:sym typeface="Nunito"/>
              </a:rPr>
              <a:t>Overall Bayes Method seems to be predicting Y values inaccurately. </a:t>
            </a:r>
            <a:endParaRPr sz="1500">
              <a:solidFill>
                <a:schemeClr val="accent3"/>
              </a:solidFill>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3: DoE 10 Factor Data</a:t>
            </a:r>
            <a:endParaRPr sz="3700"/>
          </a:p>
        </p:txBody>
      </p:sp>
      <p:sp>
        <p:nvSpPr>
          <p:cNvPr id="926" name="Google Shape;926;p71"/>
          <p:cNvSpPr txBox="1"/>
          <p:nvPr/>
        </p:nvSpPr>
        <p:spPr>
          <a:xfrm>
            <a:off x="720000" y="4492025"/>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latin typeface="Nunito"/>
                <a:ea typeface="Nunito"/>
                <a:cs typeface="Nunito"/>
                <a:sym typeface="Nunito"/>
              </a:rPr>
              <a:t>Predicted Values against our Actual Y values for our DoE 10 Factor Data. We also compute the average difference between actual and predicted values for each method for comparison.</a:t>
            </a:r>
            <a:endParaRPr>
              <a:solidFill>
                <a:schemeClr val="accent6"/>
              </a:solidFill>
              <a:latin typeface="Nunito"/>
              <a:ea typeface="Nunito"/>
              <a:cs typeface="Nunito"/>
              <a:sym typeface="Nunito"/>
            </a:endParaRPr>
          </a:p>
        </p:txBody>
      </p:sp>
      <p:pic>
        <p:nvPicPr>
          <p:cNvPr id="927" name="Google Shape;927;p71"/>
          <p:cNvPicPr preferRelativeResize="0"/>
          <p:nvPr/>
        </p:nvPicPr>
        <p:blipFill rotWithShape="1">
          <a:blip r:embed="rId3">
            <a:alphaModFix/>
          </a:blip>
          <a:srcRect b="2997"/>
          <a:stretch/>
        </p:blipFill>
        <p:spPr>
          <a:xfrm>
            <a:off x="1249846" y="1017725"/>
            <a:ext cx="6644315" cy="3474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7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3: DoE 10 Factor Data</a:t>
            </a:r>
            <a:endParaRPr sz="3700"/>
          </a:p>
        </p:txBody>
      </p:sp>
      <p:sp>
        <p:nvSpPr>
          <p:cNvPr id="933" name="Google Shape;933;p72"/>
          <p:cNvSpPr txBox="1"/>
          <p:nvPr/>
        </p:nvSpPr>
        <p:spPr>
          <a:xfrm>
            <a:off x="94500" y="4447350"/>
            <a:ext cx="6364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6"/>
                </a:solidFill>
                <a:latin typeface="Nunito"/>
                <a:ea typeface="Nunito"/>
                <a:cs typeface="Nunito"/>
                <a:sym typeface="Nunito"/>
              </a:rPr>
              <a:t>Overall Plot Comparison of our Predicted and actual Y values vs. Time for the DoE 10 Factor Data</a:t>
            </a:r>
            <a:endParaRPr sz="1100">
              <a:solidFill>
                <a:schemeClr val="accent6"/>
              </a:solidFill>
              <a:latin typeface="Nunito"/>
              <a:ea typeface="Nunito"/>
              <a:cs typeface="Nunito"/>
              <a:sym typeface="Nunito"/>
            </a:endParaRPr>
          </a:p>
        </p:txBody>
      </p:sp>
      <p:pic>
        <p:nvPicPr>
          <p:cNvPr id="934" name="Google Shape;934;p72"/>
          <p:cNvPicPr preferRelativeResize="0"/>
          <p:nvPr/>
        </p:nvPicPr>
        <p:blipFill>
          <a:blip r:embed="rId3">
            <a:alphaModFix/>
          </a:blip>
          <a:stretch>
            <a:fillRect/>
          </a:stretch>
        </p:blipFill>
        <p:spPr>
          <a:xfrm>
            <a:off x="344025" y="1236988"/>
            <a:ext cx="5865150" cy="2991075"/>
          </a:xfrm>
          <a:prstGeom prst="rect">
            <a:avLst/>
          </a:prstGeom>
          <a:noFill/>
          <a:ln>
            <a:noFill/>
          </a:ln>
        </p:spPr>
      </p:pic>
      <p:sp>
        <p:nvSpPr>
          <p:cNvPr id="935" name="Google Shape;935;p72"/>
          <p:cNvSpPr txBox="1"/>
          <p:nvPr/>
        </p:nvSpPr>
        <p:spPr>
          <a:xfrm>
            <a:off x="6675450" y="1387975"/>
            <a:ext cx="2468400" cy="30837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3"/>
              </a:buClr>
              <a:buSzPts val="1500"/>
              <a:buFont typeface="Nunito"/>
              <a:buChar char="●"/>
            </a:pPr>
            <a:r>
              <a:rPr lang="en" sz="1500">
                <a:solidFill>
                  <a:schemeClr val="accent3"/>
                </a:solidFill>
                <a:latin typeface="Nunito"/>
                <a:ea typeface="Nunito"/>
                <a:cs typeface="Nunito"/>
                <a:sym typeface="Nunito"/>
              </a:rPr>
              <a:t>Both Fit Curve and FPC predictions have very similar trend and shape to the actual Y values vs. Time.</a:t>
            </a:r>
            <a:endParaRPr sz="150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a:solidFill>
                  <a:schemeClr val="accent3"/>
                </a:solidFill>
                <a:latin typeface="Nunito"/>
                <a:ea typeface="Nunito"/>
                <a:cs typeface="Nunito"/>
                <a:sym typeface="Nunito"/>
              </a:rPr>
              <a:t>FPC does account for the decrease in Y value as time increases over 300, Fit Curve does not account for it. </a:t>
            </a:r>
            <a:endParaRPr sz="1500">
              <a:solidFill>
                <a:schemeClr val="accent3"/>
              </a:solidFill>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t>Example 3: DoE 10 Factor Data</a:t>
            </a:r>
            <a:endParaRPr sz="3700"/>
          </a:p>
        </p:txBody>
      </p:sp>
      <p:sp>
        <p:nvSpPr>
          <p:cNvPr id="941" name="Google Shape;941;p73"/>
          <p:cNvSpPr txBox="1"/>
          <p:nvPr/>
        </p:nvSpPr>
        <p:spPr>
          <a:xfrm>
            <a:off x="285775" y="4570800"/>
            <a:ext cx="5477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accent6"/>
                </a:solidFill>
                <a:latin typeface="Nunito"/>
                <a:ea typeface="Nunito"/>
                <a:cs typeface="Nunito"/>
                <a:sym typeface="Nunito"/>
              </a:rPr>
              <a:t>Predicted &amp; Actual Y vs. Time Plot Comparison of Run 10 of our DoE 10 Factor Data</a:t>
            </a:r>
            <a:endParaRPr sz="1100">
              <a:solidFill>
                <a:schemeClr val="accent6"/>
              </a:solidFill>
              <a:latin typeface="Nunito"/>
              <a:ea typeface="Nunito"/>
              <a:cs typeface="Nunito"/>
              <a:sym typeface="Nunito"/>
            </a:endParaRPr>
          </a:p>
        </p:txBody>
      </p:sp>
      <p:pic>
        <p:nvPicPr>
          <p:cNvPr id="942" name="Google Shape;942;p73"/>
          <p:cNvPicPr preferRelativeResize="0"/>
          <p:nvPr/>
        </p:nvPicPr>
        <p:blipFill>
          <a:blip r:embed="rId3">
            <a:alphaModFix/>
          </a:blip>
          <a:stretch>
            <a:fillRect/>
          </a:stretch>
        </p:blipFill>
        <p:spPr>
          <a:xfrm>
            <a:off x="354050" y="1148775"/>
            <a:ext cx="5626050" cy="3324050"/>
          </a:xfrm>
          <a:prstGeom prst="rect">
            <a:avLst/>
          </a:prstGeom>
          <a:noFill/>
          <a:ln>
            <a:noFill/>
          </a:ln>
        </p:spPr>
      </p:pic>
      <p:sp>
        <p:nvSpPr>
          <p:cNvPr id="943" name="Google Shape;943;p73"/>
          <p:cNvSpPr txBox="1"/>
          <p:nvPr/>
        </p:nvSpPr>
        <p:spPr>
          <a:xfrm>
            <a:off x="6523050" y="1159375"/>
            <a:ext cx="2468400" cy="35454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3"/>
              </a:buClr>
              <a:buSzPts val="1500"/>
              <a:buFont typeface="Nunito"/>
              <a:buChar char="●"/>
            </a:pPr>
            <a:r>
              <a:rPr lang="en" sz="1500">
                <a:solidFill>
                  <a:schemeClr val="accent3"/>
                </a:solidFill>
                <a:latin typeface="Nunito"/>
                <a:ea typeface="Nunito"/>
                <a:cs typeface="Nunito"/>
                <a:sym typeface="Nunito"/>
              </a:rPr>
              <a:t>Run 10 shows a clearer view of the drop in Y value as Time increases over 300 hours.</a:t>
            </a:r>
            <a:endParaRPr sz="1500">
              <a:solidFill>
                <a:schemeClr val="accent3"/>
              </a:solidFill>
              <a:latin typeface="Nunito"/>
              <a:ea typeface="Nunito"/>
              <a:cs typeface="Nunito"/>
              <a:sym typeface="Nunito"/>
            </a:endParaRPr>
          </a:p>
          <a:p>
            <a:pPr marL="457200" lvl="0" indent="-323850" algn="l" rtl="0">
              <a:spcBef>
                <a:spcPts val="1000"/>
              </a:spcBef>
              <a:spcAft>
                <a:spcPts val="1000"/>
              </a:spcAft>
              <a:buClr>
                <a:schemeClr val="accent3"/>
              </a:buClr>
              <a:buSzPts val="1500"/>
              <a:buFont typeface="Nunito"/>
              <a:buChar char="●"/>
            </a:pPr>
            <a:r>
              <a:rPr lang="en" sz="1500">
                <a:solidFill>
                  <a:schemeClr val="accent3"/>
                </a:solidFill>
                <a:latin typeface="Nunito"/>
                <a:ea typeface="Nunito"/>
                <a:cs typeface="Nunito"/>
                <a:sym typeface="Nunito"/>
              </a:rPr>
              <a:t>This decrease occurring in our FPC and not in our Fit Curve Method indicates that our FPC method performs the best in our DoE 10 Factor data example. </a:t>
            </a:r>
            <a:endParaRPr sz="1500">
              <a:solidFill>
                <a:schemeClr val="accent3"/>
              </a:solidFill>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949" name="Google Shape;949;p7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JMP's Fit Curve Method and Functional Principal Components (FPC) were found to be effective in modeling functional data responses as curves based on experimental factors.</a:t>
            </a:r>
            <a:endParaRPr sz="1600" dirty="0"/>
          </a:p>
          <a:p>
            <a:pPr marL="457200" lvl="0" indent="-330200" algn="l" rtl="0">
              <a:spcBef>
                <a:spcPts val="0"/>
              </a:spcBef>
              <a:spcAft>
                <a:spcPts val="0"/>
              </a:spcAft>
              <a:buSzPts val="1600"/>
              <a:buChar char="●"/>
            </a:pPr>
            <a:r>
              <a:rPr lang="en" sz="1600" dirty="0"/>
              <a:t>Across all three datasets, the Bayesian Hierarchical Two-Stage Mixed-Effects method showed poor prediction accuracy.</a:t>
            </a:r>
            <a:endParaRPr sz="1600" dirty="0"/>
          </a:p>
          <a:p>
            <a:pPr marL="457200" lvl="0" indent="-330200" algn="l" rtl="0">
              <a:spcBef>
                <a:spcPts val="0"/>
              </a:spcBef>
              <a:spcAft>
                <a:spcPts val="0"/>
              </a:spcAft>
              <a:buSzPts val="1600"/>
              <a:buChar char="●"/>
            </a:pPr>
            <a:r>
              <a:rPr lang="en" sz="1600" dirty="0"/>
              <a:t>Initial findings suggest FPC might be slightly more accurate than the Fit Curve method, but more research is needed to confirm this.</a:t>
            </a:r>
            <a:endParaRPr sz="1600" dirty="0"/>
          </a:p>
          <a:p>
            <a:pPr marL="457200" lvl="0" indent="-330200" algn="l" rtl="0">
              <a:spcBef>
                <a:spcPts val="0"/>
              </a:spcBef>
              <a:spcAft>
                <a:spcPts val="0"/>
              </a:spcAft>
              <a:buSzPts val="1600"/>
              <a:buChar char="●"/>
            </a:pPr>
            <a:r>
              <a:rPr lang="en" sz="1600" dirty="0"/>
              <a:t>Future investigation of implementing the Bayesian Hierarchical Two-Stage Mixed-Effects method for prediction should proceed with caution due to its demonstrated inaccuracy.</a:t>
            </a:r>
            <a:endParaRPr sz="16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Research</a:t>
            </a:r>
            <a:endParaRPr/>
          </a:p>
        </p:txBody>
      </p:sp>
      <p:sp>
        <p:nvSpPr>
          <p:cNvPr id="955" name="Google Shape;955;p75"/>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900" dirty="0"/>
              <a:t>There are two primary avenues for further research in this field: </a:t>
            </a:r>
            <a:endParaRPr sz="1900" dirty="0"/>
          </a:p>
          <a:p>
            <a:pPr marL="914400" lvl="1" indent="-330200" algn="l" rtl="0">
              <a:lnSpc>
                <a:spcPct val="150000"/>
              </a:lnSpc>
              <a:spcBef>
                <a:spcPts val="0"/>
              </a:spcBef>
              <a:spcAft>
                <a:spcPts val="0"/>
              </a:spcAft>
              <a:buSzPts val="1600"/>
              <a:buChar char="○"/>
            </a:pPr>
            <a:r>
              <a:rPr lang="en" sz="1900" dirty="0"/>
              <a:t>Simulation</a:t>
            </a:r>
            <a:endParaRPr sz="1900" dirty="0"/>
          </a:p>
          <a:p>
            <a:pPr marL="914400" lvl="1" indent="-330200" algn="l" rtl="0">
              <a:lnSpc>
                <a:spcPct val="150000"/>
              </a:lnSpc>
              <a:spcBef>
                <a:spcPts val="0"/>
              </a:spcBef>
              <a:spcAft>
                <a:spcPts val="0"/>
              </a:spcAft>
              <a:buSzPts val="1600"/>
              <a:buChar char="○"/>
            </a:pPr>
            <a:r>
              <a:rPr lang="en" sz="1900" dirty="0"/>
              <a:t>Response Surface Modeling</a:t>
            </a:r>
            <a:endParaRPr sz="19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dirty="0"/>
              <a:t>Work Citied:</a:t>
            </a:r>
            <a:endParaRPr sz="3700" dirty="0"/>
          </a:p>
        </p:txBody>
      </p:sp>
      <p:sp>
        <p:nvSpPr>
          <p:cNvPr id="2" name="TextBox 1">
            <a:extLst>
              <a:ext uri="{FF2B5EF4-FFF2-40B4-BE49-F238E27FC236}">
                <a16:creationId xmlns:a16="http://schemas.microsoft.com/office/drawing/2014/main" id="{49A23735-4DDC-3580-9B2E-759AB2922779}"/>
              </a:ext>
            </a:extLst>
          </p:cNvPr>
          <p:cNvSpPr txBox="1"/>
          <p:nvPr/>
        </p:nvSpPr>
        <p:spPr>
          <a:xfrm>
            <a:off x="720000" y="1280904"/>
            <a:ext cx="7704000" cy="3862596"/>
          </a:xfrm>
          <a:prstGeom prst="rect">
            <a:avLst/>
          </a:prstGeom>
          <a:noFill/>
        </p:spPr>
        <p:txBody>
          <a:bodyPr wrap="square" rtlCol="0">
            <a:spAutoFit/>
          </a:bodyPr>
          <a:lstStyle/>
          <a:p>
            <a:pPr algn="l" rtl="0"/>
            <a:r>
              <a:rPr lang="en-US" sz="1100" b="0" i="0" dirty="0">
                <a:solidFill>
                  <a:schemeClr val="accent4"/>
                </a:solidFill>
                <a:effectLst/>
                <a:latin typeface="Arial" panose="020B0604020202020204" pitchFamily="34" charset="0"/>
              </a:rPr>
              <a:t>[1] Del Castillo, E., </a:t>
            </a:r>
            <a:r>
              <a:rPr lang="en-US" sz="1100" b="0" i="0" dirty="0" err="1">
                <a:solidFill>
                  <a:schemeClr val="accent4"/>
                </a:solidFill>
                <a:effectLst/>
                <a:latin typeface="Arial" panose="020B0604020202020204" pitchFamily="34" charset="0"/>
              </a:rPr>
              <a:t>Colosimo</a:t>
            </a:r>
            <a:r>
              <a:rPr lang="en-US" sz="1100" b="0" i="0" dirty="0">
                <a:solidFill>
                  <a:schemeClr val="accent4"/>
                </a:solidFill>
                <a:effectLst/>
                <a:latin typeface="Arial" panose="020B0604020202020204" pitchFamily="34" charset="0"/>
              </a:rPr>
              <a:t>, B. M., </a:t>
            </a:r>
            <a:r>
              <a:rPr lang="en-US" sz="1100" b="0" i="0" dirty="0" err="1">
                <a:solidFill>
                  <a:schemeClr val="accent4"/>
                </a:solidFill>
                <a:effectLst/>
                <a:latin typeface="Arial" panose="020B0604020202020204" pitchFamily="34" charset="0"/>
              </a:rPr>
              <a:t>Alshraideh</a:t>
            </a:r>
            <a:r>
              <a:rPr lang="en-US" sz="1100" b="0" i="0" dirty="0">
                <a:solidFill>
                  <a:schemeClr val="accent4"/>
                </a:solidFill>
                <a:effectLst/>
                <a:latin typeface="Arial" panose="020B0604020202020204" pitchFamily="34" charset="0"/>
              </a:rPr>
              <a:t>, H., Bayesian Modeling and Robust Optimization of</a:t>
            </a:r>
            <a:r>
              <a:rPr lang="en-US" sz="1100" dirty="0">
                <a:solidFill>
                  <a:schemeClr val="accent4"/>
                </a:solidFill>
                <a:latin typeface="Lato" panose="020F0502020204030203" pitchFamily="34" charset="0"/>
              </a:rPr>
              <a:t> </a:t>
            </a:r>
            <a:r>
              <a:rPr lang="en-US" sz="1100" b="0" i="0" dirty="0">
                <a:solidFill>
                  <a:schemeClr val="accent4"/>
                </a:solidFill>
                <a:effectLst/>
                <a:latin typeface="Arial" panose="020B0604020202020204" pitchFamily="34" charset="0"/>
              </a:rPr>
              <a:t>Functional Responses affected by Noise Factors, JQT, 44(2), 2012.</a:t>
            </a:r>
          </a:p>
          <a:p>
            <a:pPr algn="l" rtl="0"/>
            <a:br>
              <a:rPr lang="en-US" sz="1100" b="0" i="0" dirty="0">
                <a:solidFill>
                  <a:schemeClr val="accent4"/>
                </a:solidFill>
                <a:effectLst/>
                <a:latin typeface="Lato" panose="020F0502020204030203" pitchFamily="34" charset="0"/>
              </a:rPr>
            </a:br>
            <a:r>
              <a:rPr lang="en-US" sz="1100" b="0" i="0" dirty="0">
                <a:solidFill>
                  <a:schemeClr val="accent4"/>
                </a:solidFill>
                <a:effectLst/>
                <a:latin typeface="Arial" panose="020B0604020202020204" pitchFamily="34" charset="0"/>
              </a:rPr>
              <a:t>[2] Ullah, </a:t>
            </a:r>
            <a:r>
              <a:rPr lang="en-US" sz="1100" b="0" i="0" dirty="0" err="1">
                <a:solidFill>
                  <a:schemeClr val="accent4"/>
                </a:solidFill>
                <a:effectLst/>
                <a:latin typeface="Arial" panose="020B0604020202020204" pitchFamily="34" charset="0"/>
              </a:rPr>
              <a:t>Shoriat</a:t>
            </a:r>
            <a:r>
              <a:rPr lang="en-US" sz="1100" b="0" i="0" dirty="0">
                <a:solidFill>
                  <a:schemeClr val="accent4"/>
                </a:solidFill>
                <a:effectLst/>
                <a:latin typeface="Arial" panose="020B0604020202020204" pitchFamily="34" charset="0"/>
              </a:rPr>
              <a:t>, Seo, K., Prediction of Lithium-Ion Battery Capacity by Functional Principal Component Analysis of Monitoring Data, Appl. Sci., 12, 4296, 2022. </a:t>
            </a:r>
            <a:r>
              <a:rPr lang="en-US" sz="1100" b="0" i="0" dirty="0">
                <a:solidFill>
                  <a:schemeClr val="accent4"/>
                </a:solidFill>
                <a:effectLst/>
                <a:latin typeface="Courier New" panose="02070309020205020404" pitchFamily="49" charset="0"/>
              </a:rPr>
              <a:t>https://doi.org/10.3390/</a:t>
            </a:r>
            <a:br>
              <a:rPr lang="en-US" sz="1100" b="0" i="0" dirty="0">
                <a:solidFill>
                  <a:schemeClr val="accent4"/>
                </a:solidFill>
                <a:effectLst/>
                <a:latin typeface="Lato" panose="020F0502020204030203" pitchFamily="34" charset="0"/>
              </a:rPr>
            </a:br>
            <a:r>
              <a:rPr lang="en-US" sz="1100" b="0" i="0" dirty="0">
                <a:solidFill>
                  <a:schemeClr val="accent4"/>
                </a:solidFill>
                <a:effectLst/>
                <a:latin typeface="Courier New" panose="02070309020205020404" pitchFamily="49" charset="0"/>
              </a:rPr>
              <a:t>app12094296</a:t>
            </a:r>
          </a:p>
          <a:p>
            <a:pPr algn="l" rtl="0"/>
            <a:br>
              <a:rPr lang="en-US" sz="1100" b="0" i="0" dirty="0">
                <a:solidFill>
                  <a:schemeClr val="accent4"/>
                </a:solidFill>
                <a:effectLst/>
                <a:latin typeface="Lato" panose="020F0502020204030203" pitchFamily="34" charset="0"/>
              </a:rPr>
            </a:br>
            <a:r>
              <a:rPr lang="en-US" sz="1100" b="0" i="0" dirty="0">
                <a:solidFill>
                  <a:schemeClr val="accent4"/>
                </a:solidFill>
                <a:effectLst/>
                <a:latin typeface="Arial" panose="020B0604020202020204" pitchFamily="34" charset="0"/>
              </a:rPr>
              <a:t>[3] </a:t>
            </a:r>
            <a:r>
              <a:rPr lang="en-US" sz="1100" b="0" i="0" dirty="0" err="1">
                <a:solidFill>
                  <a:schemeClr val="accent4"/>
                </a:solidFill>
                <a:effectLst/>
                <a:latin typeface="Arial" panose="020B0604020202020204" pitchFamily="34" charset="0"/>
              </a:rPr>
              <a:t>Lemkus</a:t>
            </a:r>
            <a:r>
              <a:rPr lang="en-US" sz="1100" b="0" i="0" dirty="0">
                <a:solidFill>
                  <a:schemeClr val="accent4"/>
                </a:solidFill>
                <a:effectLst/>
                <a:latin typeface="Arial" panose="020B0604020202020204" pitchFamily="34" charset="0"/>
              </a:rPr>
              <a:t>, Trent, </a:t>
            </a:r>
            <a:r>
              <a:rPr lang="en-US" sz="1100" b="0" i="0" dirty="0" err="1">
                <a:solidFill>
                  <a:schemeClr val="accent4"/>
                </a:solidFill>
                <a:effectLst/>
                <a:latin typeface="Arial" panose="020B0604020202020204" pitchFamily="34" charset="0"/>
              </a:rPr>
              <a:t>Gotwalt</a:t>
            </a:r>
            <a:r>
              <a:rPr lang="en-US" sz="1100" b="0" i="0" dirty="0">
                <a:solidFill>
                  <a:schemeClr val="accent4"/>
                </a:solidFill>
                <a:effectLst/>
                <a:latin typeface="Arial" panose="020B0604020202020204" pitchFamily="34" charset="0"/>
              </a:rPr>
              <a:t>, Christopher, Ramsey, Philip, </a:t>
            </a:r>
            <a:r>
              <a:rPr lang="en-US" sz="1100" b="0" i="0" dirty="0" err="1">
                <a:solidFill>
                  <a:schemeClr val="accent4"/>
                </a:solidFill>
                <a:effectLst/>
                <a:latin typeface="Arial" panose="020B0604020202020204" pitchFamily="34" charset="0"/>
              </a:rPr>
              <a:t>Weese</a:t>
            </a:r>
            <a:r>
              <a:rPr lang="en-US" sz="1100" b="0" i="0" dirty="0">
                <a:solidFill>
                  <a:schemeClr val="accent4"/>
                </a:solidFill>
                <a:effectLst/>
                <a:latin typeface="Arial" panose="020B0604020202020204" pitchFamily="34" charset="0"/>
              </a:rPr>
              <a:t>, Maria L., Self-validated ensemble</a:t>
            </a:r>
            <a:r>
              <a:rPr lang="en-US" sz="1100" dirty="0">
                <a:solidFill>
                  <a:schemeClr val="accent4"/>
                </a:solidFill>
                <a:latin typeface="Lato" panose="020F0502020204030203" pitchFamily="34" charset="0"/>
              </a:rPr>
              <a:t> </a:t>
            </a:r>
            <a:r>
              <a:rPr lang="en-US" sz="1100" b="0" i="0" dirty="0">
                <a:solidFill>
                  <a:schemeClr val="accent4"/>
                </a:solidFill>
                <a:effectLst/>
                <a:latin typeface="Arial" panose="020B0604020202020204" pitchFamily="34" charset="0"/>
              </a:rPr>
              <a:t>models for design of experiments, Chemometrics and Intelligent Laboratory Systems, 219, 104439,</a:t>
            </a:r>
            <a:r>
              <a:rPr lang="en-US" sz="1100" dirty="0">
                <a:solidFill>
                  <a:schemeClr val="accent4"/>
                </a:solidFill>
                <a:latin typeface="Lato" panose="020F0502020204030203" pitchFamily="34" charset="0"/>
              </a:rPr>
              <a:t> </a:t>
            </a:r>
            <a:r>
              <a:rPr lang="en-US" sz="1100" b="0" i="0" dirty="0">
                <a:solidFill>
                  <a:schemeClr val="accent4"/>
                </a:solidFill>
                <a:effectLst/>
                <a:latin typeface="Arial" panose="020B0604020202020204" pitchFamily="34" charset="0"/>
              </a:rPr>
              <a:t>2021. </a:t>
            </a:r>
            <a:r>
              <a:rPr lang="en-US" sz="1100" b="0" i="0" dirty="0">
                <a:solidFill>
                  <a:schemeClr val="accent4"/>
                </a:solidFill>
                <a:effectLst/>
                <a:latin typeface="Courier New" panose="02070309020205020404" pitchFamily="49" charset="0"/>
                <a:hlinkClick r:id="rId3">
                  <a:extLst>
                    <a:ext uri="{A12FA001-AC4F-418D-AE19-62706E023703}">
                      <ahyp:hlinkClr xmlns:ahyp="http://schemas.microsoft.com/office/drawing/2018/hyperlinkcolor" val="tx"/>
                    </a:ext>
                  </a:extLst>
                </a:hlinkClick>
              </a:rPr>
              <a:t>https://doi.org/10.1016/j.chemolab.2021.104439</a:t>
            </a:r>
            <a:endParaRPr lang="en-US" sz="1100" b="0" i="0" dirty="0">
              <a:solidFill>
                <a:schemeClr val="accent4"/>
              </a:solidFill>
              <a:effectLst/>
              <a:latin typeface="Courier New" panose="02070309020205020404" pitchFamily="49" charset="0"/>
            </a:endParaRPr>
          </a:p>
          <a:p>
            <a:pPr algn="l" rtl="0"/>
            <a:br>
              <a:rPr lang="en-US" sz="1100" b="0" i="0" dirty="0">
                <a:solidFill>
                  <a:schemeClr val="accent4"/>
                </a:solidFill>
                <a:effectLst/>
                <a:latin typeface="Lato" panose="020F0502020204030203" pitchFamily="34" charset="0"/>
              </a:rPr>
            </a:br>
            <a:r>
              <a:rPr lang="en-US" sz="1100" b="0" i="0" dirty="0">
                <a:solidFill>
                  <a:schemeClr val="accent4"/>
                </a:solidFill>
                <a:effectLst/>
                <a:latin typeface="Arial" panose="020B0604020202020204" pitchFamily="34" charset="0"/>
              </a:rPr>
              <a:t>[4] Peterson, J. J., A Posterior Predictive Approach to Multiple Response Surface Optimization, Journal of Quality Technology, 36(2), 139–153, 2004.40</a:t>
            </a:r>
          </a:p>
          <a:p>
            <a:pPr algn="l" rtl="0"/>
            <a:endParaRPr lang="en-US" sz="1100" b="0" i="0" dirty="0">
              <a:solidFill>
                <a:schemeClr val="accent4"/>
              </a:solidFill>
              <a:effectLst/>
              <a:latin typeface="Lato" panose="020F0502020204030203" pitchFamily="34" charset="0"/>
            </a:endParaRPr>
          </a:p>
          <a:p>
            <a:pPr algn="l" rtl="0"/>
            <a:r>
              <a:rPr lang="en-US" sz="1100" b="0" i="0" dirty="0">
                <a:solidFill>
                  <a:schemeClr val="accent4"/>
                </a:solidFill>
                <a:effectLst/>
                <a:latin typeface="Arial" panose="020B0604020202020204" pitchFamily="34" charset="0"/>
              </a:rPr>
              <a:t>[5] Miro, G., Del Castillo, E., Peterson, J. J., A Bayesian Approach for Multiple Response Surface</a:t>
            </a:r>
            <a:r>
              <a:rPr lang="en-US" sz="1100" dirty="0">
                <a:solidFill>
                  <a:schemeClr val="accent4"/>
                </a:solidFill>
                <a:latin typeface="Lato" panose="020F0502020204030203" pitchFamily="34" charset="0"/>
              </a:rPr>
              <a:t> </a:t>
            </a:r>
            <a:r>
              <a:rPr lang="en-US" sz="1100" b="0" i="0" dirty="0">
                <a:solidFill>
                  <a:schemeClr val="accent4"/>
                </a:solidFill>
                <a:effectLst/>
                <a:latin typeface="Arial" panose="020B0604020202020204" pitchFamily="34" charset="0"/>
              </a:rPr>
              <a:t>Optimization in the Presence of Noise Variables, Journal of Applied Statistics, 31(3), pp. 251–270,</a:t>
            </a:r>
            <a:br>
              <a:rPr lang="en-US" sz="1100" b="0" i="0" dirty="0">
                <a:solidFill>
                  <a:schemeClr val="accent4"/>
                </a:solidFill>
                <a:effectLst/>
                <a:latin typeface="Lato" panose="020F0502020204030203" pitchFamily="34" charset="0"/>
              </a:rPr>
            </a:br>
            <a:r>
              <a:rPr lang="en-US" sz="1100" b="0" i="0" dirty="0">
                <a:solidFill>
                  <a:schemeClr val="accent4"/>
                </a:solidFill>
                <a:effectLst/>
                <a:latin typeface="Arial" panose="020B0604020202020204" pitchFamily="34" charset="0"/>
              </a:rPr>
              <a:t>2004.</a:t>
            </a:r>
          </a:p>
          <a:p>
            <a:pPr algn="l" rtl="0"/>
            <a:br>
              <a:rPr lang="en-US" sz="1100" b="0" i="0" dirty="0">
                <a:solidFill>
                  <a:schemeClr val="accent4"/>
                </a:solidFill>
                <a:effectLst/>
                <a:latin typeface="Lato" panose="020F0502020204030203" pitchFamily="34" charset="0"/>
              </a:rPr>
            </a:br>
            <a:r>
              <a:rPr lang="en-US" sz="1100" b="0" i="0" dirty="0">
                <a:solidFill>
                  <a:schemeClr val="accent4"/>
                </a:solidFill>
                <a:effectLst/>
                <a:latin typeface="Arial" panose="020B0604020202020204" pitchFamily="34" charset="0"/>
              </a:rPr>
              <a:t>[6] </a:t>
            </a:r>
            <a:r>
              <a:rPr lang="en-US" sz="1100" b="0" i="0" dirty="0" err="1">
                <a:solidFill>
                  <a:schemeClr val="accent4"/>
                </a:solidFill>
                <a:effectLst/>
                <a:latin typeface="Arial" panose="020B0604020202020204" pitchFamily="34" charset="0"/>
              </a:rPr>
              <a:t>Govaerts</a:t>
            </a:r>
            <a:r>
              <a:rPr lang="en-US" sz="1100" b="0" i="0" dirty="0">
                <a:solidFill>
                  <a:schemeClr val="accent4"/>
                </a:solidFill>
                <a:effectLst/>
                <a:latin typeface="Arial" panose="020B0604020202020204" pitchFamily="34" charset="0"/>
              </a:rPr>
              <a:t>, B., Noel, J., Analyzing the Results of a Designed Experiment when the Response Is a</a:t>
            </a:r>
            <a:br>
              <a:rPr lang="en-US" sz="1100" b="0" i="0" dirty="0">
                <a:solidFill>
                  <a:schemeClr val="accent4"/>
                </a:solidFill>
                <a:effectLst/>
                <a:latin typeface="Lato" panose="020F0502020204030203" pitchFamily="34" charset="0"/>
              </a:rPr>
            </a:br>
            <a:r>
              <a:rPr lang="en-US" sz="1100" b="0" i="0" dirty="0">
                <a:solidFill>
                  <a:schemeClr val="accent4"/>
                </a:solidFill>
                <a:effectLst/>
                <a:latin typeface="Arial" panose="020B0604020202020204" pitchFamily="34" charset="0"/>
              </a:rPr>
              <a:t>Curve: Methodology and Application in Metal Injection </a:t>
            </a:r>
            <a:r>
              <a:rPr lang="en-US" sz="1100" b="0" i="0" dirty="0" err="1">
                <a:solidFill>
                  <a:schemeClr val="accent4"/>
                </a:solidFill>
                <a:effectLst/>
                <a:latin typeface="Arial" panose="020B0604020202020204" pitchFamily="34" charset="0"/>
              </a:rPr>
              <a:t>Moulding</a:t>
            </a:r>
            <a:r>
              <a:rPr lang="en-US" sz="1100" b="0" i="0" dirty="0">
                <a:solidFill>
                  <a:schemeClr val="accent4"/>
                </a:solidFill>
                <a:effectLst/>
                <a:latin typeface="Arial" panose="020B0604020202020204" pitchFamily="34" charset="0"/>
              </a:rPr>
              <a:t>, Quality and Reliability Engineering International, 21, pp. 509–520, 2005.</a:t>
            </a:r>
            <a:endParaRPr lang="en-US" sz="1100" b="0" i="0" dirty="0">
              <a:solidFill>
                <a:schemeClr val="accent4"/>
              </a:solidFill>
              <a:effectLst/>
              <a:latin typeface="Lato" panose="020F0502020204030203" pitchFamily="34" charset="0"/>
            </a:endParaRPr>
          </a:p>
          <a:p>
            <a:endParaRPr lang="en-US" dirty="0"/>
          </a:p>
        </p:txBody>
      </p:sp>
    </p:spTree>
    <p:extLst>
      <p:ext uri="{BB962C8B-B14F-4D97-AF65-F5344CB8AC3E}">
        <p14:creationId xmlns:p14="http://schemas.microsoft.com/office/powerpoint/2010/main" val="353157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SVEM</a:t>
            </a:r>
            <a:endParaRPr/>
          </a:p>
        </p:txBody>
      </p:sp>
      <p:sp>
        <p:nvSpPr>
          <p:cNvPr id="627" name="Google Shape;627;p34"/>
          <p:cNvSpPr txBox="1">
            <a:spLocks noGrp="1"/>
          </p:cNvSpPr>
          <p:nvPr>
            <p:ph type="body" idx="1"/>
          </p:nvPr>
        </p:nvSpPr>
        <p:spPr>
          <a:xfrm>
            <a:off x="720000" y="1215750"/>
            <a:ext cx="7626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SVEM (Self-Validating Ensemble Model) is a necessary component for two of our three methods in this Master Project: Fit Curve and FPC (Functional Principles Components).</a:t>
            </a:r>
            <a:endParaRPr sz="1600" dirty="0"/>
          </a:p>
          <a:p>
            <a:pPr marL="457200" lvl="0" indent="-330200" algn="l" rtl="0">
              <a:spcBef>
                <a:spcPts val="1000"/>
              </a:spcBef>
              <a:spcAft>
                <a:spcPts val="0"/>
              </a:spcAft>
              <a:buSzPts val="1600"/>
              <a:buChar char="●"/>
            </a:pPr>
            <a:r>
              <a:rPr lang="en" sz="1600" dirty="0"/>
              <a:t>For implementation SVEM uses a bootstrapping procedure with a modified weighting scheme called fractional weighted bootstrapping (FWB).</a:t>
            </a:r>
            <a:endParaRPr sz="1600" dirty="0"/>
          </a:p>
          <a:p>
            <a:pPr marL="457200" lvl="0" indent="-330200" algn="l" rtl="0">
              <a:spcBef>
                <a:spcPts val="1000"/>
              </a:spcBef>
              <a:spcAft>
                <a:spcPts val="0"/>
              </a:spcAft>
              <a:buSzPts val="1600"/>
              <a:buChar char="●"/>
            </a:pPr>
            <a:r>
              <a:rPr lang="en" sz="1600" dirty="0"/>
              <a:t>Through this differentiated allocation, SVEM ensures a robust training model and an unbiased validation, optimizing the model's overall performance.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SVEM</a:t>
            </a:r>
            <a:endParaRPr/>
          </a:p>
          <a:p>
            <a:pPr marL="0" lvl="0" indent="0" algn="l" rtl="0">
              <a:spcBef>
                <a:spcPts val="0"/>
              </a:spcBef>
              <a:spcAft>
                <a:spcPts val="0"/>
              </a:spcAft>
              <a:buNone/>
            </a:pPr>
            <a:endParaRPr/>
          </a:p>
        </p:txBody>
      </p:sp>
      <p:sp>
        <p:nvSpPr>
          <p:cNvPr id="633" name="Google Shape;633;p35"/>
          <p:cNvSpPr txBox="1">
            <a:spLocks noGrp="1"/>
          </p:cNvSpPr>
          <p:nvPr>
            <p:ph type="body" idx="1"/>
          </p:nvPr>
        </p:nvSpPr>
        <p:spPr>
          <a:xfrm>
            <a:off x="720000" y="1402404"/>
            <a:ext cx="7704000" cy="759353"/>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The fractional weights in SVEM are random draws from an exponential distribution with mean 1. Below, we observe the computation of the weights</a:t>
            </a:r>
            <a:endParaRPr sz="1600" dirty="0"/>
          </a:p>
          <a:p>
            <a:pPr marL="0" lvl="0" indent="0" algn="l" rtl="0">
              <a:spcBef>
                <a:spcPts val="0"/>
              </a:spcBef>
              <a:spcAft>
                <a:spcPts val="0"/>
              </a:spcAft>
              <a:buNone/>
            </a:pPr>
            <a:endParaRPr dirty="0"/>
          </a:p>
        </p:txBody>
      </p:sp>
      <p:pic>
        <p:nvPicPr>
          <p:cNvPr id="634" name="Google Shape;634;p35"/>
          <p:cNvPicPr preferRelativeResize="0"/>
          <p:nvPr/>
        </p:nvPicPr>
        <p:blipFill>
          <a:blip r:embed="rId3">
            <a:alphaModFix/>
          </a:blip>
          <a:stretch>
            <a:fillRect/>
          </a:stretch>
        </p:blipFill>
        <p:spPr>
          <a:xfrm>
            <a:off x="1536864" y="2434951"/>
            <a:ext cx="6477850" cy="2108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9"/>
        <p:cNvGrpSpPr/>
        <p:nvPr/>
      </p:nvGrpSpPr>
      <p:grpSpPr>
        <a:xfrm>
          <a:off x="0" y="0"/>
          <a:ext cx="0" cy="0"/>
          <a:chOff x="0" y="0"/>
          <a:chExt cx="0" cy="0"/>
        </a:xfrm>
      </p:grpSpPr>
      <p:sp>
        <p:nvSpPr>
          <p:cNvPr id="640" name="Google Shape;640;p36"/>
          <p:cNvSpPr txBox="1">
            <a:spLocks noGrp="1"/>
          </p:cNvSpPr>
          <p:nvPr>
            <p:ph type="title"/>
          </p:nvPr>
        </p:nvSpPr>
        <p:spPr>
          <a:xfrm>
            <a:off x="1768550" y="1607950"/>
            <a:ext cx="5880300" cy="19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Implementation</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37"/>
          <p:cNvPicPr preferRelativeResize="0"/>
          <p:nvPr/>
        </p:nvPicPr>
        <p:blipFill>
          <a:blip r:embed="rId3">
            <a:alphaModFix/>
          </a:blip>
          <a:stretch>
            <a:fillRect/>
          </a:stretch>
        </p:blipFill>
        <p:spPr>
          <a:xfrm>
            <a:off x="-2" y="1296150"/>
            <a:ext cx="4065477" cy="3897151"/>
          </a:xfrm>
          <a:prstGeom prst="rect">
            <a:avLst/>
          </a:prstGeom>
          <a:noFill/>
          <a:ln>
            <a:noFill/>
          </a:ln>
        </p:spPr>
      </p:pic>
      <p:sp>
        <p:nvSpPr>
          <p:cNvPr id="646" name="Google Shape;646;p37"/>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SVEM: JMP Implementation</a:t>
            </a:r>
            <a:endParaRPr>
              <a:solidFill>
                <a:schemeClr val="lt1"/>
              </a:solidFill>
            </a:endParaRPr>
          </a:p>
        </p:txBody>
      </p:sp>
      <p:sp>
        <p:nvSpPr>
          <p:cNvPr id="647" name="Google Shape;647;p37"/>
          <p:cNvSpPr txBox="1"/>
          <p:nvPr/>
        </p:nvSpPr>
        <p:spPr>
          <a:xfrm>
            <a:off x="4222163" y="2010508"/>
            <a:ext cx="4663500" cy="4137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accent6"/>
              </a:buClr>
              <a:buSzPts val="1200"/>
              <a:buFont typeface="Nunito"/>
              <a:buChar char="●"/>
            </a:pPr>
            <a:r>
              <a:rPr lang="en" sz="1800" dirty="0">
                <a:solidFill>
                  <a:schemeClr val="accent6"/>
                </a:solidFill>
                <a:latin typeface="Nunito"/>
                <a:ea typeface="Nunito"/>
                <a:cs typeface="Nunito"/>
                <a:sym typeface="Nunito"/>
              </a:rPr>
              <a:t>Once the weights are assigned to the training and self-validation partitions, a model selection algorithm is applied to the training data. </a:t>
            </a:r>
            <a:endParaRPr sz="1800" dirty="0">
              <a:solidFill>
                <a:schemeClr val="accent6"/>
              </a:solidFill>
              <a:latin typeface="Nunito"/>
              <a:ea typeface="Nunito"/>
              <a:cs typeface="Nunito"/>
              <a:sym typeface="Nunito"/>
            </a:endParaRPr>
          </a:p>
          <a:p>
            <a:pPr marL="457200" lvl="0" indent="-304800" algn="l" rtl="0">
              <a:spcBef>
                <a:spcPts val="0"/>
              </a:spcBef>
              <a:spcAft>
                <a:spcPts val="0"/>
              </a:spcAft>
              <a:buClr>
                <a:schemeClr val="accent6"/>
              </a:buClr>
              <a:buSzPts val="1200"/>
              <a:buFont typeface="Nunito"/>
              <a:buChar char="●"/>
            </a:pPr>
            <a:r>
              <a:rPr lang="en" sz="1800" dirty="0">
                <a:solidFill>
                  <a:schemeClr val="accent6"/>
                </a:solidFill>
                <a:latin typeface="Nunito"/>
                <a:ea typeface="Nunito"/>
                <a:cs typeface="Nunito"/>
                <a:sym typeface="Nunito"/>
              </a:rPr>
              <a:t>For nBoot iterations, a matrix MnBoot,p0+1 containing all of the coefficient estimates is created to estimate the final ensemble model.</a:t>
            </a:r>
            <a:endParaRPr sz="1800" dirty="0">
              <a:solidFill>
                <a:schemeClr val="accent6"/>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1: JMP’s Fit Curve</a:t>
            </a:r>
            <a:endParaRPr/>
          </a:p>
          <a:p>
            <a:pPr marL="0" lvl="0" indent="0" algn="l" rtl="0">
              <a:spcBef>
                <a:spcPts val="0"/>
              </a:spcBef>
              <a:spcAft>
                <a:spcPts val="0"/>
              </a:spcAft>
              <a:buNone/>
            </a:pPr>
            <a:endParaRPr/>
          </a:p>
        </p:txBody>
      </p:sp>
      <p:sp>
        <p:nvSpPr>
          <p:cNvPr id="653" name="Google Shape;653;p38"/>
          <p:cNvSpPr txBox="1">
            <a:spLocks noGrp="1"/>
          </p:cNvSpPr>
          <p:nvPr>
            <p:ph type="body" idx="1"/>
          </p:nvPr>
        </p:nvSpPr>
        <p:spPr>
          <a:xfrm>
            <a:off x="349405" y="1215748"/>
            <a:ext cx="8170127" cy="3428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800" dirty="0"/>
              <a:t>We use JMP’s Fit Curve Method by clicking on the specialized modeling tab in Analyze. </a:t>
            </a:r>
          </a:p>
          <a:p>
            <a:pPr marL="457200" lvl="0" indent="-330200" algn="l" rtl="0">
              <a:spcBef>
                <a:spcPts val="0"/>
              </a:spcBef>
              <a:spcAft>
                <a:spcPts val="0"/>
              </a:spcAft>
              <a:buSzPts val="1600"/>
              <a:buChar char="●"/>
            </a:pPr>
            <a:r>
              <a:rPr lang="en" sz="1800" dirty="0"/>
              <a:t>Fit Curve enables users to fit models that are nonlinear in the parameters.</a:t>
            </a:r>
            <a:endParaRPr sz="1800" dirty="0"/>
          </a:p>
          <a:p>
            <a:pPr marL="914400" lvl="1" indent="-330200" algn="l" rtl="0">
              <a:spcBef>
                <a:spcPts val="0"/>
              </a:spcBef>
              <a:spcAft>
                <a:spcPts val="0"/>
              </a:spcAft>
              <a:buSzPts val="1600"/>
              <a:buChar char="○"/>
            </a:pPr>
            <a:r>
              <a:rPr lang="en" sz="1800" dirty="0"/>
              <a:t>Important: All modeling we perform in nonlinear. </a:t>
            </a:r>
            <a:endParaRPr sz="1800" dirty="0"/>
          </a:p>
          <a:p>
            <a:pPr marL="457200" lvl="0" indent="-330200" algn="l" rtl="0">
              <a:spcBef>
                <a:spcPts val="1000"/>
              </a:spcBef>
              <a:spcAft>
                <a:spcPts val="0"/>
              </a:spcAft>
              <a:buSzPts val="1600"/>
              <a:buChar char="●"/>
            </a:pPr>
            <a:r>
              <a:rPr lang="en" sz="1800" dirty="0"/>
              <a:t>One of JMP's standout features is its ability to save a model's parameter table post the nonlinear fit.</a:t>
            </a:r>
            <a:endParaRPr sz="1800" dirty="0"/>
          </a:p>
        </p:txBody>
      </p:sp>
    </p:spTree>
  </p:cSld>
  <p:clrMapOvr>
    <a:masterClrMapping/>
  </p:clrMapOvr>
</p:sld>
</file>

<file path=ppt/theme/theme1.xml><?xml version="1.0" encoding="utf-8"?>
<a:theme xmlns:a="http://schemas.openxmlformats.org/drawingml/2006/main" name="Biostatistics - Master of Public Health by Slidesgo">
  <a:themeElements>
    <a:clrScheme name="Simple Light">
      <a:dk1>
        <a:srgbClr val="084569"/>
      </a:dk1>
      <a:lt1>
        <a:srgbClr val="DEE9F1"/>
      </a:lt1>
      <a:dk2>
        <a:srgbClr val="085685"/>
      </a:dk2>
      <a:lt2>
        <a:srgbClr val="1F8AD7"/>
      </a:lt2>
      <a:accent1>
        <a:srgbClr val="84B3E8"/>
      </a:accent1>
      <a:accent2>
        <a:srgbClr val="35FFFB"/>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4774</TotalTime>
  <Words>2915</Words>
  <Application>Microsoft Office PowerPoint</Application>
  <PresentationFormat>On-screen Show (16:9)</PresentationFormat>
  <Paragraphs>219</Paragraphs>
  <Slides>47</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Nunito Light</vt:lpstr>
      <vt:lpstr>Fira Sans</vt:lpstr>
      <vt:lpstr>Fira Sans Medium</vt:lpstr>
      <vt:lpstr>Lato</vt:lpstr>
      <vt:lpstr>Nunito</vt:lpstr>
      <vt:lpstr>Arial</vt:lpstr>
      <vt:lpstr>Courier New</vt:lpstr>
      <vt:lpstr>Biostatistics - Master of Public Health by Slidesgo</vt:lpstr>
      <vt:lpstr>Methods in Functional Data Analysis:  Modeling Response Curves as Functions of  Experimental Factors in Designed Experiments</vt:lpstr>
      <vt:lpstr>Introduction</vt:lpstr>
      <vt:lpstr>Summary</vt:lpstr>
      <vt:lpstr>Data</vt:lpstr>
      <vt:lpstr>Background: SVEM</vt:lpstr>
      <vt:lpstr>Background: SVEM </vt:lpstr>
      <vt:lpstr>Implementation</vt:lpstr>
      <vt:lpstr>SVEM: JMP Implementation</vt:lpstr>
      <vt:lpstr>Method 1: JMP’s Fit Curve </vt:lpstr>
      <vt:lpstr>Method 1: JMP’s Fit Curve</vt:lpstr>
      <vt:lpstr>Method 1: JMP’s Fit Curve</vt:lpstr>
      <vt:lpstr>Method 1: JMP’s Fit Curve</vt:lpstr>
      <vt:lpstr>Method 2: FPC</vt:lpstr>
      <vt:lpstr>Method 2: FPC</vt:lpstr>
      <vt:lpstr>Method 2: FPC </vt:lpstr>
      <vt:lpstr>Method 2: FPC </vt:lpstr>
      <vt:lpstr>Method 2: FPC </vt:lpstr>
      <vt:lpstr>Method 3: Bayesian Hierarchical Two-Stage Mixed-Effects (1)</vt:lpstr>
      <vt:lpstr>Method 3: Bayesian Hierarchical Two-Stage Mixed-Effects (2)</vt:lpstr>
      <vt:lpstr>Method 3: Bayesian Hierarchical Two-Stage Mixed-Effects (3)</vt:lpstr>
      <vt:lpstr>Method 3: Bayesian Hierarchical Two-Stage Mixed-Effects (4)</vt:lpstr>
      <vt:lpstr>Method 3: Bayesian Hierarchical Two-Stage Mixed-Effects (5)</vt:lpstr>
      <vt:lpstr>Method 3: Bayesian Hierarchical Two-Stage Mixed-Effects (6)</vt:lpstr>
      <vt:lpstr>Results</vt:lpstr>
      <vt:lpstr>Example 1: Viscosity Data</vt:lpstr>
      <vt:lpstr>Example 1: Viscosity Data</vt:lpstr>
      <vt:lpstr>Example 1: Viscosity Data</vt:lpstr>
      <vt:lpstr>Example 1: Viscosity Data</vt:lpstr>
      <vt:lpstr>Example 1: Viscosity Data</vt:lpstr>
      <vt:lpstr>Example 1: Viscosity Data</vt:lpstr>
      <vt:lpstr>Example 1: Viscosity Data</vt:lpstr>
      <vt:lpstr>Example 1: Viscosity Data</vt:lpstr>
      <vt:lpstr>Example 2: Fly-Ash Data</vt:lpstr>
      <vt:lpstr>Example 2: Fly-Ash Data</vt:lpstr>
      <vt:lpstr>Example 2: Fly-Ash Data</vt:lpstr>
      <vt:lpstr>Example 2: Fly-Ash Data</vt:lpstr>
      <vt:lpstr>Example 2: Fly-Ash Data</vt:lpstr>
      <vt:lpstr>Example 2: Fly-Ash Data</vt:lpstr>
      <vt:lpstr>Example 3: DoE 10 Factor Data</vt:lpstr>
      <vt:lpstr>Example 3: DoE 10 Factor Data</vt:lpstr>
      <vt:lpstr>Example 3: DoE 10 Factor Data</vt:lpstr>
      <vt:lpstr>Example 3: DoE 10 Factor Data</vt:lpstr>
      <vt:lpstr>Example 3: DoE 10 Factor Data</vt:lpstr>
      <vt:lpstr>Example 3: DoE 10 Factor Data</vt:lpstr>
      <vt:lpstr>Conclusions</vt:lpstr>
      <vt:lpstr>Future Research</vt:lpstr>
      <vt:lpstr>Work Citied: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in Functional Data Analysis:  Modeling Response Curves as Functions of  Experimental Factors in Designed Experiments</dc:title>
  <dc:creator>Jack DeGroot</dc:creator>
  <cp:lastModifiedBy>Jack DeGroot</cp:lastModifiedBy>
  <cp:revision>7</cp:revision>
  <dcterms:modified xsi:type="dcterms:W3CDTF">2023-10-18T21:27:44Z</dcterms:modified>
</cp:coreProperties>
</file>